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348" r:id="rId5"/>
    <p:sldId id="342" r:id="rId6"/>
    <p:sldId id="343" r:id="rId7"/>
    <p:sldId id="270" r:id="rId8"/>
    <p:sldId id="271" r:id="rId9"/>
    <p:sldId id="311" r:id="rId10"/>
    <p:sldId id="282" r:id="rId11"/>
    <p:sldId id="284" r:id="rId12"/>
    <p:sldId id="341" r:id="rId13"/>
    <p:sldId id="336" r:id="rId14"/>
    <p:sldId id="302" r:id="rId15"/>
    <p:sldId id="299" r:id="rId16"/>
    <p:sldId id="312" r:id="rId17"/>
    <p:sldId id="304" r:id="rId18"/>
    <p:sldId id="305" r:id="rId19"/>
    <p:sldId id="330" r:id="rId20"/>
    <p:sldId id="329" r:id="rId21"/>
    <p:sldId id="331" r:id="rId22"/>
    <p:sldId id="333" r:id="rId23"/>
    <p:sldId id="280" r:id="rId24"/>
    <p:sldId id="264" r:id="rId25"/>
    <p:sldId id="349"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18D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9" autoAdjust="0"/>
    <p:restoredTop sz="94933" autoAdjust="0"/>
  </p:normalViewPr>
  <p:slideViewPr>
    <p:cSldViewPr>
      <p:cViewPr varScale="1">
        <p:scale>
          <a:sx n="72" d="100"/>
          <a:sy n="72" d="100"/>
        </p:scale>
        <p:origin x="-1320" y="-77"/>
      </p:cViewPr>
      <p:guideLst>
        <p:guide orient="horz" pos="2160"/>
        <p:guide pos="2880"/>
      </p:guideLst>
    </p:cSldViewPr>
  </p:slideViewPr>
  <p:outlineViewPr>
    <p:cViewPr>
      <p:scale>
        <a:sx n="33" d="100"/>
        <a:sy n="33" d="100"/>
      </p:scale>
      <p:origin x="0" y="540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1AFF54-CF63-4194-ABA2-BF30B1A71F02}" type="datetimeFigureOut">
              <a:rPr lang="en-US" smtClean="0"/>
              <a:pPr/>
              <a:t>11/12/2014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6BD5C7-3ACC-4BB5-9B76-E807E8E376F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Include Wanninkhof paper?</a:t>
            </a:r>
            <a:endParaRPr lang="en-US" dirty="0"/>
          </a:p>
        </p:txBody>
      </p:sp>
      <p:sp>
        <p:nvSpPr>
          <p:cNvPr id="4" name="Slide Number Placeholder 3"/>
          <p:cNvSpPr>
            <a:spLocks noGrp="1"/>
          </p:cNvSpPr>
          <p:nvPr>
            <p:ph type="sldNum" sz="quarter" idx="10"/>
          </p:nvPr>
        </p:nvSpPr>
        <p:spPr/>
        <p:txBody>
          <a:bodyPr/>
          <a:lstStyle/>
          <a:p>
            <a:fld id="{516BD5C7-3ACC-4BB5-9B76-E807E8E376FB}" type="slidenum">
              <a:rPr lang="en-US" smtClean="0"/>
              <a:pPr/>
              <a:t>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6BD5C7-3ACC-4BB5-9B76-E807E8E376FB}" type="slidenum">
              <a:rPr lang="en-US" smtClean="0"/>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775"/>
              </a:spcBef>
            </a:pPr>
            <a:r>
              <a:rPr lang="en-US" altLang="zh-CN" sz="1200" b="1" dirty="0" smtClean="0">
                <a:solidFill>
                  <a:srgbClr val="000000"/>
                </a:solidFill>
                <a:ea typeface="宋体" pitchFamily="2" charset="-122"/>
              </a:rPr>
              <a:t> SABGOM Ocean Model Setup</a:t>
            </a:r>
          </a:p>
          <a:p>
            <a:pPr>
              <a:spcBef>
                <a:spcPts val="775"/>
              </a:spcBef>
            </a:pPr>
            <a:r>
              <a:rPr lang="en-US" altLang="zh-CN" sz="1200" b="1" dirty="0" smtClean="0">
                <a:solidFill>
                  <a:srgbClr val="000000"/>
                </a:solidFill>
                <a:ea typeface="宋体" pitchFamily="2" charset="-122"/>
              </a:rPr>
              <a:t>    • Water Depth: 5 to 5500m (ETOPO2); </a:t>
            </a:r>
          </a:p>
          <a:p>
            <a:pPr>
              <a:spcBef>
                <a:spcPts val="775"/>
              </a:spcBef>
            </a:pPr>
            <a:r>
              <a:rPr lang="en-US" altLang="zh-CN" sz="1200" b="1" dirty="0" smtClean="0">
                <a:solidFill>
                  <a:srgbClr val="000000"/>
                </a:solidFill>
                <a:ea typeface="宋体" pitchFamily="2" charset="-122"/>
              </a:rPr>
              <a:t>    • Horizontal Resolution ~ 5 km; Vertical Resolution: 36 layers;</a:t>
            </a:r>
          </a:p>
          <a:p>
            <a:pPr>
              <a:spcBef>
                <a:spcPts val="775"/>
              </a:spcBef>
            </a:pPr>
            <a:r>
              <a:rPr lang="en-US" altLang="zh-CN" sz="1200" b="1" dirty="0" smtClean="0">
                <a:solidFill>
                  <a:srgbClr val="000000"/>
                </a:solidFill>
                <a:ea typeface="宋体" pitchFamily="2" charset="-122"/>
              </a:rPr>
              <a:t>    • Tidal forcing: OTPS - 8 tidal constituents;</a:t>
            </a:r>
          </a:p>
          <a:p>
            <a:pPr>
              <a:spcBef>
                <a:spcPts val="775"/>
              </a:spcBef>
            </a:pPr>
            <a:r>
              <a:rPr lang="en-US" altLang="zh-CN" sz="1200" b="1" dirty="0" smtClean="0">
                <a:solidFill>
                  <a:srgbClr val="000000"/>
                </a:solidFill>
                <a:ea typeface="宋体" pitchFamily="2" charset="-122"/>
              </a:rPr>
              <a:t>    • Atmospheric Forcing: NARR (3 hr, 1/3 degree)</a:t>
            </a:r>
            <a:r>
              <a:rPr lang="ar-SA" altLang="zh-CN" sz="1200" b="1" dirty="0" smtClean="0">
                <a:solidFill>
                  <a:srgbClr val="000000"/>
                </a:solidFill>
              </a:rPr>
              <a:t>‏</a:t>
            </a:r>
            <a:r>
              <a:rPr lang="en-US" altLang="zh-CN" sz="1200" b="1" dirty="0" smtClean="0">
                <a:solidFill>
                  <a:srgbClr val="000000"/>
                </a:solidFill>
                <a:ea typeface="宋体" pitchFamily="2" charset="-122"/>
              </a:rPr>
              <a:t>;</a:t>
            </a:r>
          </a:p>
          <a:p>
            <a:pPr>
              <a:spcBef>
                <a:spcPts val="775"/>
              </a:spcBef>
            </a:pPr>
            <a:r>
              <a:rPr lang="en-US" altLang="zh-CN" sz="1200" b="1" dirty="0" smtClean="0">
                <a:solidFill>
                  <a:srgbClr val="000000"/>
                </a:solidFill>
                <a:ea typeface="宋体" pitchFamily="2" charset="-122"/>
              </a:rPr>
              <a:t>    • Initial, Boundary Conditions: Global HYCOM-NCODA (1/12 degree);</a:t>
            </a:r>
          </a:p>
          <a:p>
            <a:pPr>
              <a:spcBef>
                <a:spcPts val="775"/>
              </a:spcBef>
            </a:pPr>
            <a:r>
              <a:rPr lang="en-US" sz="1200" b="1" dirty="0" smtClean="0">
                <a:solidFill>
                  <a:srgbClr val="000000"/>
                </a:solidFill>
                <a:ea typeface="宋体" pitchFamily="2" charset="-122"/>
              </a:rPr>
              <a:t>    </a:t>
            </a:r>
            <a:r>
              <a:rPr lang="en-US" altLang="zh-CN" sz="1200" b="1" dirty="0" smtClean="0">
                <a:solidFill>
                  <a:srgbClr val="000000"/>
                </a:solidFill>
                <a:ea typeface="宋体" pitchFamily="2" charset="-122"/>
              </a:rPr>
              <a:t>• 63 Rivers (discharge, nutrients, carbon)</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516BD5C7-3ACC-4BB5-9B76-E807E8E376FB}" type="slidenum">
              <a:rPr lang="en-US" smtClean="0"/>
              <a:pPr/>
              <a:t>15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6BD5C7-3ACC-4BB5-9B76-E807E8E376FB}" type="slidenum">
              <a:rPr lang="en-US" smtClean="0"/>
              <a:pPr/>
              <a:t>22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516BD5C7-3ACC-4BB5-9B76-E807E8E376FB}" type="slidenum">
              <a:rPr lang="en-US" smtClean="0"/>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5EA48C-3A65-453C-90C6-0226D773DAD1}" type="datetimeFigureOut">
              <a:rPr lang="en-US" smtClean="0"/>
              <a:pPr/>
              <a:t>11/12/2014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3FC1EC-2017-440F-921D-66FF4055B0B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5EA48C-3A65-453C-90C6-0226D773DAD1}" type="datetimeFigureOut">
              <a:rPr lang="en-US" smtClean="0"/>
              <a:pPr/>
              <a:t>11/12/2014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3FC1EC-2017-440F-921D-66FF4055B0B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5EA48C-3A65-453C-90C6-0226D773DAD1}" type="datetimeFigureOut">
              <a:rPr lang="en-US" smtClean="0"/>
              <a:pPr/>
              <a:t>11/12/2014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3FC1EC-2017-440F-921D-66FF4055B0B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5EA48C-3A65-453C-90C6-0226D773DAD1}" type="datetimeFigureOut">
              <a:rPr lang="en-US" smtClean="0"/>
              <a:pPr/>
              <a:t>11/12/2014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3FC1EC-2017-440F-921D-66FF4055B0B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5EA48C-3A65-453C-90C6-0226D773DAD1}" type="datetimeFigureOut">
              <a:rPr lang="en-US" smtClean="0"/>
              <a:pPr/>
              <a:t>11/12/2014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3FC1EC-2017-440F-921D-66FF4055B0B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5EA48C-3A65-453C-90C6-0226D773DAD1}" type="datetimeFigureOut">
              <a:rPr lang="en-US" smtClean="0"/>
              <a:pPr/>
              <a:t>11/12/2014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3FC1EC-2017-440F-921D-66FF4055B0B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5EA48C-3A65-453C-90C6-0226D773DAD1}" type="datetimeFigureOut">
              <a:rPr lang="en-US" smtClean="0"/>
              <a:pPr/>
              <a:t>11/12/2014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3FC1EC-2017-440F-921D-66FF4055B0B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5EA48C-3A65-453C-90C6-0226D773DAD1}" type="datetimeFigureOut">
              <a:rPr lang="en-US" smtClean="0"/>
              <a:pPr/>
              <a:t>11/12/2014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3FC1EC-2017-440F-921D-66FF4055B0B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5EA48C-3A65-453C-90C6-0226D773DAD1}" type="datetimeFigureOut">
              <a:rPr lang="en-US" smtClean="0"/>
              <a:pPr/>
              <a:t>11/12/2014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3FC1EC-2017-440F-921D-66FF4055B0B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5EA48C-3A65-453C-90C6-0226D773DAD1}" type="datetimeFigureOut">
              <a:rPr lang="en-US" smtClean="0"/>
              <a:pPr/>
              <a:t>11/12/2014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3FC1EC-2017-440F-921D-66FF4055B0B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5EA48C-3A65-453C-90C6-0226D773DAD1}" type="datetimeFigureOut">
              <a:rPr lang="en-US" smtClean="0"/>
              <a:pPr/>
              <a:t>11/12/2014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3FC1EC-2017-440F-921D-66FF4055B0B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5EA48C-3A65-453C-90C6-0226D773DAD1}" type="datetimeFigureOut">
              <a:rPr lang="en-US" smtClean="0"/>
              <a:pPr/>
              <a:t>11/12/2014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3FC1EC-2017-440F-921D-66FF4055B0B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11175"/>
            <a:ext cx="7772400" cy="1470025"/>
          </a:xfrm>
        </p:spPr>
        <p:txBody>
          <a:bodyPr>
            <a:noAutofit/>
          </a:bodyPr>
          <a:lstStyle/>
          <a:p>
            <a:r>
              <a:rPr lang="en-US" sz="2800" dirty="0" smtClean="0">
                <a:effectLst>
                  <a:outerShdw blurRad="38100" dist="38100" dir="2700000" algn="tl">
                    <a:srgbClr val="000000">
                      <a:alpha val="43137"/>
                    </a:srgbClr>
                  </a:outerShdw>
                </a:effectLst>
              </a:rPr>
              <a:t>Development of observational tools and coupled models of land-ocean-atmospheric fluxes and exchanges in the Mississippi River watershed and Gulf of Mexico in support of </a:t>
            </a:r>
            <a:r>
              <a:rPr lang="en-US" sz="2800" smtClean="0">
                <a:effectLst>
                  <a:outerShdw blurRad="38100" dist="38100" dir="2700000" algn="tl">
                    <a:srgbClr val="000000">
                      <a:alpha val="43137"/>
                    </a:srgbClr>
                  </a:outerShdw>
                </a:effectLst>
              </a:rPr>
              <a:t>carbon management</a:t>
            </a:r>
            <a:endParaRPr lang="en-US" sz="28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371600" y="2286000"/>
            <a:ext cx="6400800" cy="3048000"/>
          </a:xfrm>
        </p:spPr>
        <p:txBody>
          <a:bodyPr>
            <a:noAutofit/>
          </a:bodyPr>
          <a:lstStyle/>
          <a:p>
            <a:pPr>
              <a:spcBef>
                <a:spcPts val="0"/>
              </a:spcBef>
            </a:pPr>
            <a:r>
              <a:rPr lang="en-US" sz="1800" dirty="0" smtClean="0">
                <a:solidFill>
                  <a:schemeClr val="tx1"/>
                </a:solidFill>
              </a:rPr>
              <a:t>Steven Lohrenz (U. Mass Dartmouth)</a:t>
            </a:r>
          </a:p>
          <a:p>
            <a:pPr>
              <a:spcBef>
                <a:spcPts val="0"/>
              </a:spcBef>
            </a:pPr>
            <a:r>
              <a:rPr lang="en-US" sz="1800" dirty="0" smtClean="0">
                <a:solidFill>
                  <a:schemeClr val="tx1"/>
                </a:solidFill>
              </a:rPr>
              <a:t>Wei-Jun Cai (U. Delaware)</a:t>
            </a:r>
          </a:p>
          <a:p>
            <a:pPr>
              <a:spcBef>
                <a:spcPts val="0"/>
              </a:spcBef>
            </a:pPr>
            <a:r>
              <a:rPr lang="en-US" sz="1800" dirty="0" smtClean="0">
                <a:solidFill>
                  <a:schemeClr val="tx1"/>
                </a:solidFill>
              </a:rPr>
              <a:t>Hanqin Tian (Auburn)</a:t>
            </a:r>
          </a:p>
          <a:p>
            <a:pPr>
              <a:spcBef>
                <a:spcPts val="0"/>
              </a:spcBef>
            </a:pPr>
            <a:r>
              <a:rPr lang="en-US" sz="1800" dirty="0" smtClean="0">
                <a:solidFill>
                  <a:schemeClr val="tx1"/>
                </a:solidFill>
              </a:rPr>
              <a:t> Ruoying He (N. Carolina State U.)</a:t>
            </a:r>
          </a:p>
          <a:p>
            <a:pPr>
              <a:spcBef>
                <a:spcPts val="0"/>
              </a:spcBef>
            </a:pPr>
            <a:r>
              <a:rPr lang="en-US" sz="1800" dirty="0" smtClean="0">
                <a:solidFill>
                  <a:schemeClr val="tx1"/>
                </a:solidFill>
              </a:rPr>
              <a:t>Z. George Xue (N. Carolina State U.)</a:t>
            </a:r>
          </a:p>
          <a:p>
            <a:pPr>
              <a:spcBef>
                <a:spcPts val="0"/>
              </a:spcBef>
            </a:pPr>
            <a:r>
              <a:rPr lang="en-US" sz="1800" dirty="0" smtClean="0">
                <a:solidFill>
                  <a:schemeClr val="tx1"/>
                </a:solidFill>
              </a:rPr>
              <a:t>Katja Fennel (Dalhousie)</a:t>
            </a:r>
          </a:p>
          <a:p>
            <a:pPr>
              <a:spcBef>
                <a:spcPts val="0"/>
              </a:spcBef>
            </a:pPr>
            <a:r>
              <a:rPr lang="en-US" sz="1800" dirty="0" smtClean="0">
                <a:solidFill>
                  <a:schemeClr val="tx1"/>
                </a:solidFill>
              </a:rPr>
              <a:t>Stephan Howden (U. Southern Miss.)</a:t>
            </a:r>
          </a:p>
          <a:p>
            <a:pPr>
              <a:spcBef>
                <a:spcPts val="0"/>
              </a:spcBef>
            </a:pPr>
            <a:r>
              <a:rPr lang="en-US" sz="1800" dirty="0" smtClean="0">
                <a:solidFill>
                  <a:schemeClr val="tx1"/>
                </a:solidFill>
              </a:rPr>
              <a:t>Mingliang Liu (Auburn/Washington State U.)</a:t>
            </a:r>
          </a:p>
          <a:p>
            <a:pPr>
              <a:spcBef>
                <a:spcPts val="0"/>
              </a:spcBef>
            </a:pPr>
            <a:r>
              <a:rPr lang="en-US" sz="1800" dirty="0" smtClean="0">
                <a:solidFill>
                  <a:schemeClr val="tx1"/>
                </a:solidFill>
              </a:rPr>
              <a:t>Sumit Chakraborty (U. Mass Dartmouth)</a:t>
            </a:r>
          </a:p>
          <a:p>
            <a:pPr>
              <a:spcBef>
                <a:spcPts val="0"/>
              </a:spcBef>
            </a:pPr>
            <a:r>
              <a:rPr lang="en-US" sz="1800" dirty="0" smtClean="0">
                <a:solidFill>
                  <a:schemeClr val="tx1"/>
                </a:solidFill>
              </a:rPr>
              <a:t>Wei-Jen Huang (U. Georgia)</a:t>
            </a:r>
            <a:endParaRPr lang="en-US" sz="1800" dirty="0">
              <a:solidFill>
                <a:schemeClr val="tx1"/>
              </a:solidFill>
            </a:endParaRPr>
          </a:p>
        </p:txBody>
      </p:sp>
      <p:pic>
        <p:nvPicPr>
          <p:cNvPr id="1026" name="Picture 2"/>
          <p:cNvPicPr>
            <a:picLocks noChangeAspect="1" noChangeArrowheads="1"/>
          </p:cNvPicPr>
          <p:nvPr/>
        </p:nvPicPr>
        <p:blipFill>
          <a:blip r:embed="rId2" cstate="print"/>
          <a:srcRect/>
          <a:stretch>
            <a:fillRect/>
          </a:stretch>
        </p:blipFill>
        <p:spPr bwMode="auto">
          <a:xfrm>
            <a:off x="485775" y="5105400"/>
            <a:ext cx="1647825" cy="74295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3276600" y="5791200"/>
            <a:ext cx="3320592" cy="805708"/>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7010400" y="4953000"/>
            <a:ext cx="2019300" cy="826077"/>
          </a:xfrm>
          <a:prstGeom prst="rect">
            <a:avLst/>
          </a:prstGeom>
          <a:noFill/>
          <a:ln w="9525">
            <a:noFill/>
            <a:miter lim="800000"/>
            <a:headEnd/>
            <a:tailEnd/>
          </a:ln>
        </p:spPr>
      </p:pic>
      <p:pic>
        <p:nvPicPr>
          <p:cNvPr id="8" name="Picture 5"/>
          <p:cNvPicPr>
            <a:picLocks noChangeAspect="1" noChangeArrowheads="1"/>
          </p:cNvPicPr>
          <p:nvPr/>
        </p:nvPicPr>
        <p:blipFill>
          <a:blip r:embed="rId5" cstate="print"/>
          <a:srcRect/>
          <a:stretch>
            <a:fillRect/>
          </a:stretch>
        </p:blipFill>
        <p:spPr bwMode="auto">
          <a:xfrm>
            <a:off x="381000" y="6019800"/>
            <a:ext cx="2240280" cy="457200"/>
          </a:xfrm>
          <a:prstGeom prst="rect">
            <a:avLst/>
          </a:prstGeom>
          <a:noFill/>
          <a:ln w="9525">
            <a:noFill/>
            <a:miter lim="800000"/>
            <a:headEnd/>
            <a:tailEnd/>
          </a:ln>
        </p:spPr>
      </p:pic>
      <p:pic>
        <p:nvPicPr>
          <p:cNvPr id="9" name="Picture 75" descr="C:\Steve\DOCUMENT\Conferences\NASA Carbon Cycle and Ecosystems\umassd_2c_coated_logo.png"/>
          <p:cNvPicPr>
            <a:picLocks noChangeAspect="1" noChangeArrowheads="1"/>
          </p:cNvPicPr>
          <p:nvPr/>
        </p:nvPicPr>
        <p:blipFill>
          <a:blip r:embed="rId6" cstate="print"/>
          <a:srcRect/>
          <a:stretch>
            <a:fillRect/>
          </a:stretch>
        </p:blipFill>
        <p:spPr bwMode="auto">
          <a:xfrm>
            <a:off x="2971800" y="5257800"/>
            <a:ext cx="3429000" cy="539646"/>
          </a:xfrm>
          <a:prstGeom prst="rect">
            <a:avLst/>
          </a:prstGeom>
          <a:noFill/>
          <a:ln w="9525">
            <a:noFill/>
            <a:miter lim="800000"/>
            <a:headEnd/>
            <a:tailEnd/>
          </a:ln>
        </p:spPr>
      </p:pic>
      <p:pic>
        <p:nvPicPr>
          <p:cNvPr id="10" name="Picture 9"/>
          <p:cNvPicPr>
            <a:picLocks noChangeAspect="1" noChangeArrowheads="1"/>
          </p:cNvPicPr>
          <p:nvPr/>
        </p:nvPicPr>
        <p:blipFill>
          <a:blip r:embed="rId7" cstate="print"/>
          <a:srcRect/>
          <a:stretch>
            <a:fillRect/>
          </a:stretch>
        </p:blipFill>
        <p:spPr bwMode="auto">
          <a:xfrm>
            <a:off x="7010400" y="5943600"/>
            <a:ext cx="1898364" cy="681038"/>
          </a:xfrm>
          <a:prstGeom prst="rect">
            <a:avLst/>
          </a:prstGeom>
          <a:noFill/>
          <a:ln w="9525">
            <a:noFill/>
            <a:miter lim="800000"/>
            <a:headEnd/>
            <a:tailEnd/>
          </a:ln>
        </p:spPr>
      </p:pic>
      <p:sp>
        <p:nvSpPr>
          <p:cNvPr id="11" name="Text Box 9"/>
          <p:cNvSpPr txBox="1">
            <a:spLocks noChangeArrowheads="1"/>
          </p:cNvSpPr>
          <p:nvPr/>
        </p:nvSpPr>
        <p:spPr bwMode="auto">
          <a:xfrm>
            <a:off x="0" y="6519446"/>
            <a:ext cx="5540556" cy="338554"/>
          </a:xfrm>
          <a:prstGeom prst="rect">
            <a:avLst/>
          </a:prstGeom>
          <a:noFill/>
          <a:ln w="9525">
            <a:noFill/>
            <a:miter lim="800000"/>
            <a:headEnd/>
            <a:tailEnd/>
          </a:ln>
          <a:effectLst/>
        </p:spPr>
        <p:txBody>
          <a:bodyPr wrap="none">
            <a:spAutoFit/>
          </a:bodyPr>
          <a:lstStyle/>
          <a:p>
            <a:r>
              <a:rPr lang="en-US" sz="1600" i="1" dirty="0" smtClean="0">
                <a:latin typeface="Calibri" pitchFamily="34" charset="0"/>
              </a:rPr>
              <a:t>CMS 2012 Project – CMS Science Team Meeting, November 2014</a:t>
            </a:r>
            <a:endParaRPr lang="en-US" sz="1600" i="1" dirty="0">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743200" y="5715000"/>
            <a:ext cx="6095999" cy="646331"/>
          </a:xfrm>
          <a:prstGeom prst="rect">
            <a:avLst/>
          </a:prstGeom>
          <a:noFill/>
        </p:spPr>
        <p:txBody>
          <a:bodyPr wrap="square" rtlCol="0">
            <a:spAutoFit/>
          </a:bodyPr>
          <a:lstStyle/>
          <a:p>
            <a:r>
              <a:rPr lang="en-US" i="1" dirty="0" smtClean="0"/>
              <a:t>Spatial and temporal patterns of cropland in the Mississippi-Atchafalaya River Basin during 1901-2008 (Tian et al.)</a:t>
            </a:r>
            <a:endParaRPr lang="en-US" i="1" dirty="0"/>
          </a:p>
        </p:txBody>
      </p:sp>
      <p:sp>
        <p:nvSpPr>
          <p:cNvPr id="13" name="Content Placeholder 12"/>
          <p:cNvSpPr>
            <a:spLocks noGrp="1"/>
          </p:cNvSpPr>
          <p:nvPr>
            <p:ph idx="1"/>
          </p:nvPr>
        </p:nvSpPr>
        <p:spPr>
          <a:xfrm>
            <a:off x="533400" y="228600"/>
            <a:ext cx="8153400" cy="685800"/>
          </a:xfrm>
        </p:spPr>
        <p:txBody>
          <a:bodyPr>
            <a:noAutofit/>
          </a:bodyPr>
          <a:lstStyle/>
          <a:p>
            <a:pPr algn="ctr">
              <a:buNone/>
            </a:pPr>
            <a:r>
              <a:rPr lang="en-US" sz="4000" dirty="0" smtClean="0"/>
              <a:t>DLEM Model Implementation</a:t>
            </a:r>
            <a:endParaRPr lang="en-US" sz="4000" dirty="0"/>
          </a:p>
        </p:txBody>
      </p:sp>
      <p:pic>
        <p:nvPicPr>
          <p:cNvPr id="15361" name="Picture 1"/>
          <p:cNvPicPr>
            <a:picLocks noChangeAspect="1" noChangeArrowheads="1"/>
          </p:cNvPicPr>
          <p:nvPr/>
        </p:nvPicPr>
        <p:blipFill>
          <a:blip r:embed="rId2" cstate="print"/>
          <a:srcRect/>
          <a:stretch>
            <a:fillRect/>
          </a:stretch>
        </p:blipFill>
        <p:spPr bwMode="auto">
          <a:xfrm>
            <a:off x="2442990" y="1676400"/>
            <a:ext cx="6472409" cy="4038600"/>
          </a:xfrm>
          <a:prstGeom prst="rect">
            <a:avLst/>
          </a:prstGeom>
          <a:noFill/>
          <a:ln w="9525">
            <a:noFill/>
            <a:miter lim="800000"/>
            <a:headEnd/>
            <a:tailEnd/>
          </a:ln>
          <a:effectLst/>
        </p:spPr>
      </p:pic>
      <p:sp>
        <p:nvSpPr>
          <p:cNvPr id="6" name="Content Placeholder 2"/>
          <p:cNvSpPr txBox="1">
            <a:spLocks/>
          </p:cNvSpPr>
          <p:nvPr/>
        </p:nvSpPr>
        <p:spPr>
          <a:xfrm>
            <a:off x="457200" y="990600"/>
            <a:ext cx="8229600" cy="4525963"/>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Assemble terrestrial data sets for model input</a:t>
            </a:r>
          </a:p>
        </p:txBody>
      </p:sp>
      <p:sp>
        <p:nvSpPr>
          <p:cNvPr id="8" name="TextBox 7"/>
          <p:cNvSpPr txBox="1"/>
          <p:nvPr/>
        </p:nvSpPr>
        <p:spPr>
          <a:xfrm>
            <a:off x="304800" y="2339876"/>
            <a:ext cx="2362200" cy="2308324"/>
          </a:xfrm>
          <a:prstGeom prst="rect">
            <a:avLst/>
          </a:prstGeom>
          <a:noFill/>
        </p:spPr>
        <p:txBody>
          <a:bodyPr wrap="square" rtlCol="0">
            <a:spAutoFit/>
          </a:bodyPr>
          <a:lstStyle/>
          <a:p>
            <a:pPr marL="233363" indent="-233363">
              <a:buFont typeface="Calibri" pitchFamily="34" charset="0"/>
              <a:buChar char="–"/>
            </a:pPr>
            <a:r>
              <a:rPr lang="en-US" dirty="0" smtClean="0"/>
              <a:t>Land cover</a:t>
            </a:r>
          </a:p>
          <a:p>
            <a:pPr marL="233363" indent="-233363">
              <a:buFont typeface="Calibri" pitchFamily="34" charset="0"/>
              <a:buChar char="–"/>
            </a:pPr>
            <a:r>
              <a:rPr lang="en-US" dirty="0" smtClean="0"/>
              <a:t>Historical and projected climate</a:t>
            </a:r>
          </a:p>
          <a:p>
            <a:pPr marL="233363" indent="-233363">
              <a:buFont typeface="Calibri" pitchFamily="34" charset="0"/>
              <a:buChar char="–"/>
            </a:pPr>
            <a:r>
              <a:rPr lang="en-US" dirty="0" smtClean="0"/>
              <a:t>Land use</a:t>
            </a:r>
          </a:p>
          <a:p>
            <a:pPr marL="233363" indent="-233363">
              <a:buFont typeface="Calibri" pitchFamily="34" charset="0"/>
              <a:buChar char="–"/>
            </a:pPr>
            <a:r>
              <a:rPr lang="en-US" dirty="0" smtClean="0"/>
              <a:t>Disturbance and </a:t>
            </a:r>
            <a:r>
              <a:rPr lang="en-US" dirty="0" err="1" smtClean="0"/>
              <a:t>regrowth</a:t>
            </a:r>
            <a:endParaRPr lang="en-US" dirty="0" smtClean="0"/>
          </a:p>
          <a:p>
            <a:pPr marL="233363" indent="-233363">
              <a:buFont typeface="Calibri" pitchFamily="34" charset="0"/>
              <a:buChar char="–"/>
            </a:pPr>
            <a:r>
              <a:rPr lang="en-US" dirty="0" smtClean="0"/>
              <a:t>Manure/fertilizer</a:t>
            </a:r>
          </a:p>
          <a:p>
            <a:pPr marL="233363" indent="-233363">
              <a:buFont typeface="Calibri" pitchFamily="34" charset="0"/>
              <a:buChar char="–"/>
            </a:pPr>
            <a:r>
              <a:rPr lang="en-US" dirty="0" smtClean="0"/>
              <a:t>Population data</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lvl="1" algn="ctr" rtl="0">
              <a:spcBef>
                <a:spcPct val="0"/>
              </a:spcBef>
            </a:pPr>
            <a:r>
              <a:rPr lang="en-US" sz="4000" dirty="0" smtClean="0"/>
              <a:t>Model Validation</a:t>
            </a:r>
            <a:endParaRPr lang="en-US" sz="3200" dirty="0"/>
          </a:p>
        </p:txBody>
      </p:sp>
      <p:sp>
        <p:nvSpPr>
          <p:cNvPr id="3" name="Content Placeholder 2"/>
          <p:cNvSpPr>
            <a:spLocks noGrp="1"/>
          </p:cNvSpPr>
          <p:nvPr>
            <p:ph idx="1"/>
          </p:nvPr>
        </p:nvSpPr>
        <p:spPr>
          <a:xfrm>
            <a:off x="381000" y="1752600"/>
            <a:ext cx="8305800" cy="1752600"/>
          </a:xfrm>
        </p:spPr>
        <p:txBody>
          <a:bodyPr>
            <a:noAutofit/>
          </a:bodyPr>
          <a:lstStyle/>
          <a:p>
            <a:pPr>
              <a:spcBef>
                <a:spcPts val="0"/>
              </a:spcBef>
              <a:buNone/>
            </a:pPr>
            <a:r>
              <a:rPr lang="en-US" sz="2800" dirty="0" smtClean="0"/>
              <a:t>Validation of DLEM against ground based observations </a:t>
            </a:r>
          </a:p>
        </p:txBody>
      </p:sp>
      <p:sp>
        <p:nvSpPr>
          <p:cNvPr id="38915"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8916" name="Rectangle 4"/>
          <p:cNvSpPr>
            <a:spLocks noChangeArrowheads="1"/>
          </p:cNvSpPr>
          <p:nvPr/>
        </p:nvSpPr>
        <p:spPr bwMode="auto">
          <a:xfrm>
            <a:off x="0" y="3565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8918"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8919" name="Rectangle 7"/>
          <p:cNvSpPr>
            <a:spLocks noChangeArrowheads="1"/>
          </p:cNvSpPr>
          <p:nvPr/>
        </p:nvSpPr>
        <p:spPr bwMode="auto">
          <a:xfrm>
            <a:off x="0" y="45561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Text Box 9"/>
          <p:cNvSpPr txBox="1">
            <a:spLocks noChangeArrowheads="1"/>
          </p:cNvSpPr>
          <p:nvPr/>
        </p:nvSpPr>
        <p:spPr bwMode="auto">
          <a:xfrm>
            <a:off x="0" y="6519446"/>
            <a:ext cx="1004314" cy="338554"/>
          </a:xfrm>
          <a:prstGeom prst="rect">
            <a:avLst/>
          </a:prstGeom>
          <a:noFill/>
          <a:ln w="9525">
            <a:noFill/>
            <a:miter lim="800000"/>
            <a:headEnd/>
            <a:tailEnd/>
          </a:ln>
          <a:effectLst/>
        </p:spPr>
        <p:txBody>
          <a:bodyPr wrap="none">
            <a:spAutoFit/>
          </a:bodyPr>
          <a:lstStyle/>
          <a:p>
            <a:r>
              <a:rPr lang="en-US" sz="1600" i="1" dirty="0" smtClean="0">
                <a:latin typeface="Calibri" pitchFamily="34" charset="0"/>
              </a:rPr>
              <a:t>Tian et al.</a:t>
            </a:r>
            <a:endParaRPr lang="en-US" sz="1600" i="1" dirty="0">
              <a:latin typeface="Calibri" pitchFamily="34" charset="0"/>
            </a:endParaRPr>
          </a:p>
        </p:txBody>
      </p:sp>
      <p:pic>
        <p:nvPicPr>
          <p:cNvPr id="24578" name="Picture 2"/>
          <p:cNvPicPr>
            <a:picLocks noChangeAspect="1" noChangeArrowheads="1"/>
          </p:cNvPicPr>
          <p:nvPr/>
        </p:nvPicPr>
        <p:blipFill>
          <a:blip r:embed="rId2" cstate="print"/>
          <a:srcRect/>
          <a:stretch>
            <a:fillRect/>
          </a:stretch>
        </p:blipFill>
        <p:spPr bwMode="auto">
          <a:xfrm>
            <a:off x="1" y="2605486"/>
            <a:ext cx="4495800" cy="2423714"/>
          </a:xfrm>
          <a:prstGeom prst="rect">
            <a:avLst/>
          </a:prstGeom>
          <a:noFill/>
        </p:spPr>
      </p:pic>
      <p:pic>
        <p:nvPicPr>
          <p:cNvPr id="24577" name="Picture 3"/>
          <p:cNvPicPr>
            <a:picLocks noChangeAspect="1" noChangeArrowheads="1"/>
          </p:cNvPicPr>
          <p:nvPr/>
        </p:nvPicPr>
        <p:blipFill>
          <a:blip r:embed="rId3" cstate="print"/>
          <a:srcRect b="6966"/>
          <a:stretch>
            <a:fillRect/>
          </a:stretch>
        </p:blipFill>
        <p:spPr bwMode="auto">
          <a:xfrm>
            <a:off x="4495800" y="2590800"/>
            <a:ext cx="4682236" cy="2438400"/>
          </a:xfrm>
          <a:prstGeom prst="rect">
            <a:avLst/>
          </a:prstGeom>
          <a:noFill/>
        </p:spPr>
      </p:pic>
      <p:sp>
        <p:nvSpPr>
          <p:cNvPr id="24579"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4580" name="Rectangle 4"/>
          <p:cNvSpPr>
            <a:spLocks noChangeArrowheads="1"/>
          </p:cNvSpPr>
          <p:nvPr/>
        </p:nvSpPr>
        <p:spPr bwMode="auto">
          <a:xfrm>
            <a:off x="0" y="35972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752" y="0"/>
            <a:ext cx="9144000" cy="7017306"/>
          </a:xfrm>
          <a:prstGeom prst="rect">
            <a:avLst/>
          </a:prstGeom>
          <a:solidFill>
            <a:schemeClr val="bg1"/>
          </a:solidFill>
        </p:spPr>
        <p:txBody>
          <a:bodyPr wrap="square" rtlCol="0">
            <a:spAutoFit/>
          </a:bodyPr>
          <a:lstStyle/>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zh-CN" altLang="en-US" dirty="0"/>
          </a:p>
        </p:txBody>
      </p:sp>
      <p:graphicFrame>
        <p:nvGraphicFramePr>
          <p:cNvPr id="5" name="Table 4"/>
          <p:cNvGraphicFramePr>
            <a:graphicFrameLocks noGrp="1"/>
          </p:cNvGraphicFramePr>
          <p:nvPr>
            <p:extLst>
              <p:ext uri="{D42A27DB-BD31-4B8C-83A1-F6EECF244321}">
                <p14:modId xmlns:p14="http://schemas.microsoft.com/office/powerpoint/2010/main" xmlns="" val="1216179649"/>
              </p:ext>
            </p:extLst>
          </p:nvPr>
        </p:nvGraphicFramePr>
        <p:xfrm>
          <a:off x="304800" y="2286000"/>
          <a:ext cx="4267200" cy="2905386"/>
        </p:xfrm>
        <a:graphic>
          <a:graphicData uri="http://schemas.openxmlformats.org/drawingml/2006/table">
            <a:tbl>
              <a:tblPr firstRow="1" bandRow="1">
                <a:tableStyleId>{5C22544A-7EE6-4342-B048-85BDC9FD1C3A}</a:tableStyleId>
              </a:tblPr>
              <a:tblGrid>
                <a:gridCol w="853440"/>
                <a:gridCol w="853440"/>
                <a:gridCol w="853440"/>
                <a:gridCol w="853440"/>
                <a:gridCol w="853440"/>
              </a:tblGrid>
              <a:tr h="279773">
                <a:tc>
                  <a:txBody>
                    <a:bodyPr/>
                    <a:lstStyle/>
                    <a:p>
                      <a:endParaRPr lang="en-US" dirty="0"/>
                    </a:p>
                  </a:txBody>
                  <a:tcPr/>
                </a:tc>
                <a:tc>
                  <a:txBody>
                    <a:bodyPr/>
                    <a:lstStyle/>
                    <a:p>
                      <a:pPr algn="ctr" fontAlgn="b"/>
                      <a:r>
                        <a:rPr lang="en-US" sz="1800" u="none" strike="noStrike" dirty="0">
                          <a:solidFill>
                            <a:srgbClr val="002060"/>
                          </a:solidFill>
                          <a:effectLst/>
                        </a:rPr>
                        <a:t>DOC</a:t>
                      </a:r>
                      <a:endParaRPr lang="en-US" sz="1800" b="0" i="0" u="none" strike="noStrike" dirty="0">
                        <a:solidFill>
                          <a:srgbClr val="002060"/>
                        </a:solidFill>
                        <a:effectLst/>
                        <a:latin typeface="Calibri"/>
                      </a:endParaRPr>
                    </a:p>
                  </a:txBody>
                  <a:tcPr marL="9525" marR="9525" marT="9525" marB="0" anchor="b"/>
                </a:tc>
                <a:tc>
                  <a:txBody>
                    <a:bodyPr/>
                    <a:lstStyle/>
                    <a:p>
                      <a:pPr algn="ctr" fontAlgn="b"/>
                      <a:r>
                        <a:rPr lang="en-US" sz="1800" u="none" strike="noStrike" dirty="0">
                          <a:solidFill>
                            <a:srgbClr val="002060"/>
                          </a:solidFill>
                          <a:effectLst/>
                        </a:rPr>
                        <a:t>POC</a:t>
                      </a:r>
                      <a:endParaRPr lang="en-US" sz="1800" b="0" i="0" u="none" strike="noStrike" dirty="0">
                        <a:solidFill>
                          <a:srgbClr val="002060"/>
                        </a:solidFill>
                        <a:effectLst/>
                        <a:latin typeface="Calibri"/>
                      </a:endParaRPr>
                    </a:p>
                  </a:txBody>
                  <a:tcPr marL="9525" marR="9525" marT="9525" marB="0" anchor="b"/>
                </a:tc>
                <a:tc>
                  <a:txBody>
                    <a:bodyPr/>
                    <a:lstStyle/>
                    <a:p>
                      <a:pPr algn="ctr" fontAlgn="b"/>
                      <a:r>
                        <a:rPr lang="en-US" sz="1800" u="none" strike="noStrike" dirty="0" smtClean="0">
                          <a:solidFill>
                            <a:srgbClr val="002060"/>
                          </a:solidFill>
                          <a:effectLst/>
                        </a:rPr>
                        <a:t>TOC</a:t>
                      </a:r>
                      <a:endParaRPr lang="en-US" sz="1800" b="0" i="0" u="none" strike="noStrike" dirty="0">
                        <a:solidFill>
                          <a:srgbClr val="002060"/>
                        </a:solidFill>
                        <a:effectLst/>
                        <a:latin typeface="Calibri"/>
                      </a:endParaRPr>
                    </a:p>
                  </a:txBody>
                  <a:tcPr marL="9525" marR="9525" marT="9525"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smtClean="0">
                          <a:solidFill>
                            <a:srgbClr val="002060"/>
                          </a:solidFill>
                          <a:effectLst/>
                        </a:rPr>
                        <a:t>DIC</a:t>
                      </a:r>
                      <a:endParaRPr lang="en-US" sz="1800" b="0" i="0" u="none" strike="noStrike" dirty="0">
                        <a:solidFill>
                          <a:srgbClr val="002060"/>
                        </a:solidFill>
                        <a:effectLst/>
                        <a:latin typeface="Calibri"/>
                      </a:endParaRPr>
                    </a:p>
                  </a:txBody>
                  <a:tcPr marL="9525" marR="9525" marT="9525" marB="0" anchor="b"/>
                </a:tc>
              </a:tr>
              <a:tr h="432174">
                <a:tc gridSpan="5">
                  <a:txBody>
                    <a:bodyPr/>
                    <a:lstStyle/>
                    <a:p>
                      <a:pPr algn="ctr"/>
                      <a:r>
                        <a:rPr lang="en-US" dirty="0" smtClean="0"/>
                        <a:t>              (</a:t>
                      </a:r>
                      <a:r>
                        <a:rPr lang="en-US" dirty="0" err="1" smtClean="0"/>
                        <a:t>Tg</a:t>
                      </a:r>
                      <a:r>
                        <a:rPr lang="en-US" dirty="0" smtClean="0"/>
                        <a:t> C/year)</a:t>
                      </a:r>
                      <a:endParaRPr lang="en-US" dirty="0"/>
                    </a:p>
                  </a:txBody>
                  <a:tcPr/>
                </a:tc>
                <a:tc hMerge="1">
                  <a:txBody>
                    <a:bodyPr/>
                    <a:lstStyle/>
                    <a:p>
                      <a:pPr algn="ctr" fontAlgn="b"/>
                      <a:endParaRPr lang="en-US" sz="1800" b="0" i="0" u="none" strike="noStrike" dirty="0">
                        <a:solidFill>
                          <a:srgbClr val="000000"/>
                        </a:solidFill>
                        <a:effectLst/>
                        <a:latin typeface="Calibri"/>
                      </a:endParaRPr>
                    </a:p>
                  </a:txBody>
                  <a:tcPr marL="9525" marR="9525" marT="9525" marB="0" anchor="b"/>
                </a:tc>
                <a:tc hMerge="1">
                  <a:txBody>
                    <a:bodyPr/>
                    <a:lstStyle/>
                    <a:p>
                      <a:pPr algn="ctr" fontAlgn="b"/>
                      <a:endParaRPr lang="en-US" sz="1800" b="0" i="0" u="none" strike="noStrike" dirty="0">
                        <a:solidFill>
                          <a:srgbClr val="000000"/>
                        </a:solidFill>
                        <a:effectLst/>
                        <a:latin typeface="Calibri"/>
                      </a:endParaRPr>
                    </a:p>
                  </a:txBody>
                  <a:tcPr marL="9525" marR="9525" marT="9525" marB="0" anchor="b"/>
                </a:tc>
                <a:tc hMerge="1">
                  <a:txBody>
                    <a:bodyPr/>
                    <a:lstStyle/>
                    <a:p>
                      <a:pPr algn="ctr" fontAlgn="b"/>
                      <a:endParaRPr lang="en-US" sz="1800" b="0" i="0" u="none" strike="noStrike" dirty="0">
                        <a:solidFill>
                          <a:srgbClr val="000000"/>
                        </a:solidFill>
                        <a:effectLst/>
                        <a:latin typeface="Calibri"/>
                      </a:endParaRPr>
                    </a:p>
                  </a:txBody>
                  <a:tcPr marL="9525" marR="9525" marT="9525" marB="0" anchor="b"/>
                </a:tc>
                <a:tc hMerge="1">
                  <a:txBody>
                    <a:bodyPr/>
                    <a:lstStyle/>
                    <a:p>
                      <a:pPr algn="ctr"/>
                      <a:endParaRPr lang="en-US" dirty="0"/>
                    </a:p>
                  </a:txBody>
                  <a:tcPr/>
                </a:tc>
              </a:tr>
              <a:tr h="526863">
                <a:tc>
                  <a:txBody>
                    <a:bodyPr/>
                    <a:lstStyle/>
                    <a:p>
                      <a:pPr algn="ctr" fontAlgn="b"/>
                      <a:r>
                        <a:rPr lang="en-US" sz="1600" u="none" strike="noStrike" dirty="0">
                          <a:effectLst/>
                        </a:rPr>
                        <a:t>1950s</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2000" b="0" i="0" u="none" strike="noStrike" dirty="0">
                          <a:solidFill>
                            <a:srgbClr val="000000"/>
                          </a:solidFill>
                          <a:effectLst/>
                          <a:latin typeface="Calibri"/>
                        </a:rPr>
                        <a:t>2.0</a:t>
                      </a:r>
                    </a:p>
                  </a:txBody>
                  <a:tcPr marL="9525" marR="9525" marT="9525" marB="0" anchor="b"/>
                </a:tc>
                <a:tc>
                  <a:txBody>
                    <a:bodyPr/>
                    <a:lstStyle/>
                    <a:p>
                      <a:pPr algn="ctr" fontAlgn="b"/>
                      <a:r>
                        <a:rPr lang="en-US" sz="2000" b="0" i="0" u="none" strike="noStrike" dirty="0">
                          <a:solidFill>
                            <a:srgbClr val="000000"/>
                          </a:solidFill>
                          <a:effectLst/>
                          <a:latin typeface="Calibri"/>
                        </a:rPr>
                        <a:t>3.4</a:t>
                      </a:r>
                    </a:p>
                  </a:txBody>
                  <a:tcPr marL="9525" marR="9525" marT="9525" marB="0" anchor="b"/>
                </a:tc>
                <a:tc>
                  <a:txBody>
                    <a:bodyPr/>
                    <a:lstStyle/>
                    <a:p>
                      <a:pPr algn="ctr"/>
                      <a:r>
                        <a:rPr lang="en-US" dirty="0" smtClean="0"/>
                        <a:t>5.4</a:t>
                      </a:r>
                      <a:endParaRPr lang="en-US" dirty="0"/>
                    </a:p>
                  </a:txBody>
                  <a:tcPr marL="9525" marR="9525" marT="9525" marB="0" anchor="b"/>
                </a:tc>
                <a:tc>
                  <a:txBody>
                    <a:bodyPr/>
                    <a:lstStyle/>
                    <a:p>
                      <a:pPr algn="ctr" fontAlgn="b"/>
                      <a:r>
                        <a:rPr lang="en-US" sz="2000" b="0" i="0" u="none" strike="noStrike" dirty="0">
                          <a:solidFill>
                            <a:srgbClr val="000000"/>
                          </a:solidFill>
                          <a:effectLst/>
                          <a:latin typeface="Calibri"/>
                        </a:rPr>
                        <a:t>16.6</a:t>
                      </a:r>
                    </a:p>
                  </a:txBody>
                  <a:tcPr marL="9525" marR="9525" marT="9525" marB="0" anchor="b"/>
                </a:tc>
              </a:tr>
              <a:tr h="526863">
                <a:tc>
                  <a:txBody>
                    <a:bodyPr/>
                    <a:lstStyle/>
                    <a:p>
                      <a:pPr algn="ctr" fontAlgn="b"/>
                      <a:r>
                        <a:rPr lang="en-US" sz="1600" u="none" strike="noStrike" dirty="0">
                          <a:effectLst/>
                        </a:rPr>
                        <a:t>1980s</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2000" b="0" i="0" u="none" strike="noStrike" dirty="0">
                          <a:solidFill>
                            <a:srgbClr val="000000"/>
                          </a:solidFill>
                          <a:effectLst/>
                          <a:latin typeface="Calibri"/>
                        </a:rPr>
                        <a:t>2.5</a:t>
                      </a:r>
                    </a:p>
                  </a:txBody>
                  <a:tcPr marL="9525" marR="9525" marT="9525" marB="0" anchor="b"/>
                </a:tc>
                <a:tc>
                  <a:txBody>
                    <a:bodyPr/>
                    <a:lstStyle/>
                    <a:p>
                      <a:pPr algn="ctr" fontAlgn="b"/>
                      <a:r>
                        <a:rPr lang="en-US" sz="2000" b="0" i="0" u="none" strike="noStrike" dirty="0">
                          <a:solidFill>
                            <a:srgbClr val="000000"/>
                          </a:solidFill>
                          <a:effectLst/>
                          <a:latin typeface="Calibri"/>
                        </a:rPr>
                        <a:t>3.2</a:t>
                      </a:r>
                    </a:p>
                  </a:txBody>
                  <a:tcPr marL="9525" marR="9525" marT="9525" marB="0" anchor="b"/>
                </a:tc>
                <a:tc>
                  <a:txBody>
                    <a:bodyPr/>
                    <a:lstStyle/>
                    <a:p>
                      <a:pPr algn="ctr"/>
                      <a:r>
                        <a:rPr lang="en-US" dirty="0" smtClean="0"/>
                        <a:t>5.7</a:t>
                      </a:r>
                      <a:endParaRPr lang="en-US" dirty="0"/>
                    </a:p>
                  </a:txBody>
                  <a:tcPr marL="9525" marR="9525" marT="9525" marB="0" anchor="b"/>
                </a:tc>
                <a:tc>
                  <a:txBody>
                    <a:bodyPr/>
                    <a:lstStyle/>
                    <a:p>
                      <a:pPr algn="ctr" fontAlgn="b"/>
                      <a:r>
                        <a:rPr lang="en-US" sz="2000" b="0" i="0" u="none" strike="noStrike" dirty="0">
                          <a:solidFill>
                            <a:srgbClr val="000000"/>
                          </a:solidFill>
                          <a:effectLst/>
                          <a:latin typeface="Calibri"/>
                        </a:rPr>
                        <a:t>17.8</a:t>
                      </a:r>
                    </a:p>
                  </a:txBody>
                  <a:tcPr marL="9525" marR="9525" marT="9525" marB="0" anchor="b"/>
                </a:tc>
              </a:tr>
              <a:tr h="526863">
                <a:tc>
                  <a:txBody>
                    <a:bodyPr/>
                    <a:lstStyle/>
                    <a:p>
                      <a:pPr algn="ctr" fontAlgn="b"/>
                      <a:r>
                        <a:rPr lang="en-US" sz="1600" u="none" strike="noStrike" dirty="0">
                          <a:effectLst/>
                        </a:rPr>
                        <a:t>1990s</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2000" b="0" i="0" u="none" strike="noStrike">
                          <a:solidFill>
                            <a:srgbClr val="000000"/>
                          </a:solidFill>
                          <a:effectLst/>
                          <a:latin typeface="Calibri"/>
                        </a:rPr>
                        <a:t>2.8</a:t>
                      </a:r>
                    </a:p>
                  </a:txBody>
                  <a:tcPr marL="9525" marR="9525" marT="9525" marB="0" anchor="b"/>
                </a:tc>
                <a:tc>
                  <a:txBody>
                    <a:bodyPr/>
                    <a:lstStyle/>
                    <a:p>
                      <a:pPr algn="ctr" fontAlgn="b"/>
                      <a:r>
                        <a:rPr lang="en-US" sz="2000" b="0" i="0" u="none" strike="noStrike" dirty="0">
                          <a:solidFill>
                            <a:srgbClr val="000000"/>
                          </a:solidFill>
                          <a:effectLst/>
                          <a:latin typeface="Calibri"/>
                        </a:rPr>
                        <a:t>3.4</a:t>
                      </a:r>
                    </a:p>
                  </a:txBody>
                  <a:tcPr marL="9525" marR="9525" marT="9525" marB="0" anchor="b"/>
                </a:tc>
                <a:tc>
                  <a:txBody>
                    <a:bodyPr/>
                    <a:lstStyle/>
                    <a:p>
                      <a:pPr algn="ctr"/>
                      <a:r>
                        <a:rPr lang="en-US" dirty="0" smtClean="0"/>
                        <a:t>6.2</a:t>
                      </a:r>
                      <a:endParaRPr lang="en-US" dirty="0"/>
                    </a:p>
                  </a:txBody>
                  <a:tcPr marL="9525" marR="9525" marT="9525" marB="0" anchor="b"/>
                </a:tc>
                <a:tc>
                  <a:txBody>
                    <a:bodyPr/>
                    <a:lstStyle/>
                    <a:p>
                      <a:pPr algn="ctr" fontAlgn="b"/>
                      <a:r>
                        <a:rPr lang="en-US" sz="2000" b="0" i="0" u="none" strike="noStrike" dirty="0">
                          <a:solidFill>
                            <a:srgbClr val="000000"/>
                          </a:solidFill>
                          <a:effectLst/>
                          <a:latin typeface="Calibri"/>
                        </a:rPr>
                        <a:t>21.4</a:t>
                      </a:r>
                    </a:p>
                  </a:txBody>
                  <a:tcPr marL="9525" marR="9525" marT="9525" marB="0" anchor="b"/>
                </a:tc>
              </a:tr>
              <a:tr h="526863">
                <a:tc>
                  <a:txBody>
                    <a:bodyPr/>
                    <a:lstStyle/>
                    <a:p>
                      <a:pPr algn="ctr" fontAlgn="b"/>
                      <a:r>
                        <a:rPr lang="en-US" sz="1600" u="none" strike="noStrike" dirty="0">
                          <a:effectLst/>
                        </a:rPr>
                        <a:t>2000s</a:t>
                      </a:r>
                      <a:endParaRPr lang="en-US" sz="1600" b="0" i="0" u="none" strike="noStrike" dirty="0">
                        <a:solidFill>
                          <a:srgbClr val="000000"/>
                        </a:solidFill>
                        <a:effectLst/>
                        <a:latin typeface="Calibri"/>
                      </a:endParaRPr>
                    </a:p>
                  </a:txBody>
                  <a:tcPr marL="9525" marR="9525" marT="9525" marB="0" anchor="b"/>
                </a:tc>
                <a:tc>
                  <a:txBody>
                    <a:bodyPr/>
                    <a:lstStyle/>
                    <a:p>
                      <a:pPr algn="ctr" fontAlgn="b"/>
                      <a:r>
                        <a:rPr lang="en-US" sz="2000" b="0" i="0" u="none" strike="noStrike">
                          <a:solidFill>
                            <a:srgbClr val="000000"/>
                          </a:solidFill>
                          <a:effectLst/>
                          <a:latin typeface="Calibri"/>
                        </a:rPr>
                        <a:t>2.4</a:t>
                      </a:r>
                    </a:p>
                  </a:txBody>
                  <a:tcPr marL="9525" marR="9525" marT="9525" marB="0" anchor="b"/>
                </a:tc>
                <a:tc>
                  <a:txBody>
                    <a:bodyPr/>
                    <a:lstStyle/>
                    <a:p>
                      <a:pPr algn="ctr" fontAlgn="b"/>
                      <a:r>
                        <a:rPr lang="en-US" sz="2000" b="0" i="0" u="none" strike="noStrike" dirty="0">
                          <a:solidFill>
                            <a:srgbClr val="000000"/>
                          </a:solidFill>
                          <a:effectLst/>
                          <a:latin typeface="Calibri"/>
                        </a:rPr>
                        <a:t>3.1</a:t>
                      </a:r>
                    </a:p>
                  </a:txBody>
                  <a:tcPr marL="9525" marR="9525" marT="9525" marB="0" anchor="b"/>
                </a:tc>
                <a:tc>
                  <a:txBody>
                    <a:bodyPr/>
                    <a:lstStyle/>
                    <a:p>
                      <a:pPr algn="ctr"/>
                      <a:r>
                        <a:rPr lang="en-US" dirty="0" smtClean="0"/>
                        <a:t>5.5</a:t>
                      </a:r>
                      <a:endParaRPr lang="en-US" dirty="0"/>
                    </a:p>
                  </a:txBody>
                  <a:tcPr marL="9525" marR="9525" marT="9525" marB="0" anchor="b"/>
                </a:tc>
                <a:tc>
                  <a:txBody>
                    <a:bodyPr/>
                    <a:lstStyle/>
                    <a:p>
                      <a:pPr algn="ctr" fontAlgn="b"/>
                      <a:r>
                        <a:rPr lang="en-US" sz="2000" b="0" i="0" u="none" strike="noStrike" dirty="0">
                          <a:solidFill>
                            <a:srgbClr val="000000"/>
                          </a:solidFill>
                          <a:effectLst/>
                          <a:latin typeface="Calibri"/>
                        </a:rPr>
                        <a:t>17.3</a:t>
                      </a:r>
                    </a:p>
                  </a:txBody>
                  <a:tcPr marL="9525" marR="9525" marT="9525" marB="0" anchor="b"/>
                </a:tc>
              </a:tr>
            </a:tbl>
          </a:graphicData>
        </a:graphic>
      </p:graphicFrame>
      <p:sp>
        <p:nvSpPr>
          <p:cNvPr id="6" name="Rectangle 5"/>
          <p:cNvSpPr/>
          <p:nvPr/>
        </p:nvSpPr>
        <p:spPr>
          <a:xfrm>
            <a:off x="716015" y="914400"/>
            <a:ext cx="7249037" cy="523220"/>
          </a:xfrm>
          <a:prstGeom prst="rect">
            <a:avLst/>
          </a:prstGeom>
        </p:spPr>
        <p:txBody>
          <a:bodyPr wrap="none">
            <a:spAutoFit/>
          </a:bodyPr>
          <a:lstStyle/>
          <a:p>
            <a:pPr algn="ctr"/>
            <a:r>
              <a:rPr lang="en-US" sz="2800" b="1" dirty="0" smtClean="0">
                <a:latin typeface="Times New Roman" pitchFamily="18" charset="0"/>
                <a:cs typeface="Times New Roman" pitchFamily="18" charset="0"/>
              </a:rPr>
              <a:t>Decadal means of carbon export  from MARB</a:t>
            </a:r>
            <a:endParaRPr lang="en-US" sz="2800" b="1" dirty="0">
              <a:latin typeface="Times New Roman" pitchFamily="18" charset="0"/>
              <a:cs typeface="Times New Roman" pitchFamily="18" charset="0"/>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76800" y="1676400"/>
            <a:ext cx="3810000" cy="15992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04685" y="3276600"/>
            <a:ext cx="3857037" cy="15051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87149" y="4805899"/>
            <a:ext cx="3699651" cy="16711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Oval 1"/>
          <p:cNvSpPr/>
          <p:nvPr/>
        </p:nvSpPr>
        <p:spPr>
          <a:xfrm>
            <a:off x="6752" y="22185"/>
            <a:ext cx="2133600" cy="685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lumMod val="95000"/>
                    <a:lumOff val="5000"/>
                  </a:schemeClr>
                </a:solidFill>
              </a:rPr>
              <a:t>Carbon export</a:t>
            </a:r>
            <a:endParaRPr lang="en-US" b="1" dirty="0">
              <a:solidFill>
                <a:schemeClr val="tx1">
                  <a:lumMod val="95000"/>
                  <a:lumOff val="5000"/>
                </a:schemeClr>
              </a:solidFill>
            </a:endParaRPr>
          </a:p>
        </p:txBody>
      </p:sp>
    </p:spTree>
    <p:extLst>
      <p:ext uri="{BB962C8B-B14F-4D97-AF65-F5344CB8AC3E}">
        <p14:creationId xmlns:p14="http://schemas.microsoft.com/office/powerpoint/2010/main" xmlns="" val="32787983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159306"/>
            <a:ext cx="9144000" cy="7017306"/>
            <a:chOff x="-1828800" y="228600"/>
            <a:chExt cx="9144000" cy="7017306"/>
          </a:xfrm>
        </p:grpSpPr>
        <p:sp>
          <p:nvSpPr>
            <p:cNvPr id="5" name="TextBox 4"/>
            <p:cNvSpPr txBox="1"/>
            <p:nvPr/>
          </p:nvSpPr>
          <p:spPr>
            <a:xfrm>
              <a:off x="-1828800" y="228600"/>
              <a:ext cx="9144000" cy="7017306"/>
            </a:xfrm>
            <a:prstGeom prst="rect">
              <a:avLst/>
            </a:prstGeom>
            <a:solidFill>
              <a:schemeClr val="bg1"/>
            </a:solidFill>
          </p:spPr>
          <p:txBody>
            <a:bodyPr wrap="square" rtlCol="0">
              <a:spAutoFit/>
            </a:bodyPr>
            <a:lstStyle/>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zh-CN" altLang="en-US" dirty="0"/>
            </a:p>
          </p:txBody>
        </p:sp>
        <p:pic>
          <p:nvPicPr>
            <p:cNvPr id="1026" name="Picture 2" descr="C:\Documents and Settings\think\桌面\talk\TOC.tif"/>
            <p:cNvPicPr>
              <a:picLocks noChangeAspect="1" noChangeArrowheads="1"/>
            </p:cNvPicPr>
            <p:nvPr/>
          </p:nvPicPr>
          <p:blipFill>
            <a:blip r:embed="rId2" cstate="print"/>
            <a:srcRect l="27905" t="12109" r="26741" b="61969"/>
            <a:stretch>
              <a:fillRect/>
            </a:stretch>
          </p:blipFill>
          <p:spPr bwMode="auto">
            <a:xfrm>
              <a:off x="-1524000" y="2292906"/>
              <a:ext cx="4267199" cy="3450076"/>
            </a:xfrm>
            <a:prstGeom prst="rect">
              <a:avLst/>
            </a:prstGeom>
            <a:noFill/>
          </p:spPr>
        </p:pic>
      </p:grpSp>
      <p:sp>
        <p:nvSpPr>
          <p:cNvPr id="4" name="Title 9"/>
          <p:cNvSpPr txBox="1">
            <a:spLocks/>
          </p:cNvSpPr>
          <p:nvPr/>
        </p:nvSpPr>
        <p:spPr>
          <a:xfrm>
            <a:off x="1219200" y="152400"/>
            <a:ext cx="6858000" cy="609600"/>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p>
            <a:pPr algn="ctr">
              <a:spcBef>
                <a:spcPct val="0"/>
              </a:spcBef>
              <a:defRPr/>
            </a:pPr>
            <a:r>
              <a:rPr lang="en-US" sz="2800" b="1" dirty="0" smtClean="0">
                <a:latin typeface="+mj-lt"/>
                <a:ea typeface="+mj-ea"/>
                <a:cs typeface="+mj-cs"/>
              </a:rPr>
              <a:t>Spatial patterns of C</a:t>
            </a:r>
            <a:endParaRPr lang="en-US" sz="2800" b="1" dirty="0">
              <a:latin typeface="+mj-lt"/>
              <a:ea typeface="+mj-ea"/>
              <a:cs typeface="+mj-cs"/>
            </a:endParaRPr>
          </a:p>
        </p:txBody>
      </p:sp>
      <p:sp>
        <p:nvSpPr>
          <p:cNvPr id="8" name="Rectangle 7"/>
          <p:cNvSpPr/>
          <p:nvPr/>
        </p:nvSpPr>
        <p:spPr>
          <a:xfrm>
            <a:off x="381000" y="5334000"/>
            <a:ext cx="8686800" cy="523220"/>
          </a:xfrm>
          <a:prstGeom prst="rect">
            <a:avLst/>
          </a:prstGeom>
        </p:spPr>
        <p:txBody>
          <a:bodyPr wrap="square">
            <a:spAutoFit/>
          </a:bodyPr>
          <a:lstStyle/>
          <a:p>
            <a:pPr algn="ctr"/>
            <a:r>
              <a:rPr lang="en-US" altLang="zh-CN" sz="1400" dirty="0" smtClean="0"/>
              <a:t>Spatial distribution of yearly total organic carbon (TOC) and dissolved inorganic carbon leaching averaged during 2001-2010</a:t>
            </a:r>
            <a:endParaRPr lang="en-US" altLang="zh-CN" sz="1400" dirty="0"/>
          </a:p>
        </p:txBody>
      </p:sp>
      <p:sp>
        <p:nvSpPr>
          <p:cNvPr id="7" name="Oval 6"/>
          <p:cNvSpPr/>
          <p:nvPr/>
        </p:nvSpPr>
        <p:spPr>
          <a:xfrm>
            <a:off x="6752" y="22185"/>
            <a:ext cx="2133600" cy="685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lumMod val="95000"/>
                    <a:lumOff val="5000"/>
                  </a:schemeClr>
                </a:solidFill>
              </a:rPr>
              <a:t>Carbon export</a:t>
            </a:r>
            <a:endParaRPr lang="en-US" b="1" dirty="0">
              <a:solidFill>
                <a:schemeClr val="tx1">
                  <a:lumMod val="95000"/>
                  <a:lumOff val="5000"/>
                </a:schemeClr>
              </a:solidFill>
            </a:endParaRPr>
          </a:p>
        </p:txBody>
      </p:sp>
      <p:pic>
        <p:nvPicPr>
          <p:cNvPr id="9" name="Picture 2" descr="C:\Documents and Settings\think\桌面\talk\DIC.tif"/>
          <p:cNvPicPr>
            <a:picLocks noChangeAspect="1" noChangeArrowheads="1"/>
          </p:cNvPicPr>
          <p:nvPr/>
        </p:nvPicPr>
        <p:blipFill>
          <a:blip r:embed="rId3" cstate="print"/>
          <a:srcRect l="26620" t="10105" r="25600" b="65266"/>
          <a:stretch>
            <a:fillRect/>
          </a:stretch>
        </p:blipFill>
        <p:spPr bwMode="auto">
          <a:xfrm>
            <a:off x="4515394" y="1676400"/>
            <a:ext cx="4598126" cy="3352800"/>
          </a:xfrm>
          <a:prstGeom prst="rect">
            <a:avLst/>
          </a:prstGeom>
          <a:noFill/>
        </p:spPr>
      </p:pic>
    </p:spTree>
    <p:extLst>
      <p:ext uri="{BB962C8B-B14F-4D97-AF65-F5344CB8AC3E}">
        <p14:creationId xmlns="" xmlns:p14="http://schemas.microsoft.com/office/powerpoint/2010/main" val="14334743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5486400"/>
            <a:ext cx="8305800" cy="830997"/>
          </a:xfrm>
          <a:prstGeom prst="rect">
            <a:avLst/>
          </a:prstGeom>
          <a:noFill/>
        </p:spPr>
        <p:txBody>
          <a:bodyPr wrap="square" rtlCol="0">
            <a:spAutoFit/>
          </a:bodyPr>
          <a:lstStyle/>
          <a:p>
            <a:pPr algn="ctr"/>
            <a:r>
              <a:rPr lang="en-US" sz="1600" dirty="0" smtClean="0"/>
              <a:t>DLEM-simulated total N export (DIN+DON+PON) driven by land use/cover change (LUCC, including land management), climate change and all the environmental changes </a:t>
            </a:r>
            <a:endParaRPr lang="en-US" sz="1600" dirty="0"/>
          </a:p>
        </p:txBody>
      </p:sp>
      <p:sp>
        <p:nvSpPr>
          <p:cNvPr id="4" name="Title 1"/>
          <p:cNvSpPr txBox="1">
            <a:spLocks/>
          </p:cNvSpPr>
          <p:nvPr/>
        </p:nvSpPr>
        <p:spPr>
          <a:xfrm>
            <a:off x="457200" y="274638"/>
            <a:ext cx="8229600" cy="48736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Relative contributions from LUCC and climate</a:t>
            </a:r>
            <a:endParaRPr kumimoji="0" lang="en-US" sz="2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pic>
        <p:nvPicPr>
          <p:cNvPr id="5122" name="Picture 2"/>
          <p:cNvPicPr>
            <a:picLocks noChangeAspect="1" noChangeArrowheads="1"/>
          </p:cNvPicPr>
          <p:nvPr/>
        </p:nvPicPr>
        <p:blipFill>
          <a:blip r:embed="rId2" cstate="print"/>
          <a:srcRect/>
          <a:stretch>
            <a:fillRect/>
          </a:stretch>
        </p:blipFill>
        <p:spPr bwMode="auto">
          <a:xfrm>
            <a:off x="1066800" y="838200"/>
            <a:ext cx="7407275" cy="4511675"/>
          </a:xfrm>
          <a:prstGeom prst="rect">
            <a:avLst/>
          </a:prstGeom>
          <a:noFill/>
          <a:ln w="9525">
            <a:noFill/>
            <a:miter lim="800000"/>
            <a:headEnd/>
            <a:tailEnd/>
          </a:ln>
          <a:effectLst/>
        </p:spPr>
      </p:pic>
      <p:sp>
        <p:nvSpPr>
          <p:cNvPr id="7" name="Text Box 9"/>
          <p:cNvSpPr txBox="1">
            <a:spLocks noChangeArrowheads="1"/>
          </p:cNvSpPr>
          <p:nvPr/>
        </p:nvSpPr>
        <p:spPr bwMode="auto">
          <a:xfrm>
            <a:off x="7543800" y="6324600"/>
            <a:ext cx="1004314" cy="338554"/>
          </a:xfrm>
          <a:prstGeom prst="rect">
            <a:avLst/>
          </a:prstGeom>
          <a:noFill/>
          <a:ln w="9525">
            <a:noFill/>
            <a:miter lim="800000"/>
            <a:headEnd/>
            <a:tailEnd/>
          </a:ln>
          <a:effectLst/>
        </p:spPr>
        <p:txBody>
          <a:bodyPr wrap="none">
            <a:spAutoFit/>
          </a:bodyPr>
          <a:lstStyle/>
          <a:p>
            <a:r>
              <a:rPr lang="en-US" sz="1600" i="1" dirty="0" smtClean="0">
                <a:latin typeface="Calibri" pitchFamily="34" charset="0"/>
              </a:rPr>
              <a:t>Tian et al.</a:t>
            </a:r>
            <a:endParaRPr lang="en-US" sz="1600" i="1" dirty="0">
              <a:latin typeface="Calibri"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lvl="1" algn="ctr" rtl="0">
              <a:spcBef>
                <a:spcPct val="0"/>
              </a:spcBef>
            </a:pPr>
            <a:r>
              <a:rPr lang="en-US" sz="3600" dirty="0" smtClean="0"/>
              <a:t>Approach:  SABGOM</a:t>
            </a:r>
            <a:endParaRPr lang="en-US" sz="2800" dirty="0"/>
          </a:p>
        </p:txBody>
      </p:sp>
      <p:sp>
        <p:nvSpPr>
          <p:cNvPr id="11" name="TextBox 10"/>
          <p:cNvSpPr txBox="1"/>
          <p:nvPr/>
        </p:nvSpPr>
        <p:spPr>
          <a:xfrm>
            <a:off x="5638800" y="5334000"/>
            <a:ext cx="3352800" cy="584775"/>
          </a:xfrm>
          <a:prstGeom prst="rect">
            <a:avLst/>
          </a:prstGeom>
          <a:noFill/>
        </p:spPr>
        <p:txBody>
          <a:bodyPr wrap="square" rtlCol="0">
            <a:spAutoFit/>
          </a:bodyPr>
          <a:lstStyle/>
          <a:p>
            <a:r>
              <a:rPr lang="en-US" sz="1600" i="1" dirty="0" smtClean="0"/>
              <a:t>Hoffman et al., Ann. Rev., 2011;</a:t>
            </a:r>
          </a:p>
          <a:p>
            <a:r>
              <a:rPr lang="en-US" sz="1600" i="1" dirty="0" smtClean="0"/>
              <a:t>Fennel et al., 2011 and in prep.</a:t>
            </a:r>
            <a:endParaRPr lang="en-US" sz="1600" i="1" dirty="0"/>
          </a:p>
        </p:txBody>
      </p:sp>
      <p:sp>
        <p:nvSpPr>
          <p:cNvPr id="9" name="Text Box 9"/>
          <p:cNvSpPr txBox="1">
            <a:spLocks noChangeArrowheads="1"/>
          </p:cNvSpPr>
          <p:nvPr/>
        </p:nvSpPr>
        <p:spPr bwMode="auto">
          <a:xfrm>
            <a:off x="2209800" y="6172200"/>
            <a:ext cx="872868" cy="338554"/>
          </a:xfrm>
          <a:prstGeom prst="rect">
            <a:avLst/>
          </a:prstGeom>
          <a:noFill/>
          <a:ln w="9525">
            <a:noFill/>
            <a:miter lim="800000"/>
            <a:headEnd/>
            <a:tailEnd/>
          </a:ln>
          <a:effectLst/>
        </p:spPr>
        <p:txBody>
          <a:bodyPr wrap="none">
            <a:spAutoFit/>
          </a:bodyPr>
          <a:lstStyle/>
          <a:p>
            <a:r>
              <a:rPr lang="en-US" sz="1600" i="1" dirty="0" smtClean="0">
                <a:latin typeface="Calibri" pitchFamily="34" charset="0"/>
              </a:rPr>
              <a:t>He et al.</a:t>
            </a:r>
            <a:endParaRPr lang="en-US" sz="1600" i="1" dirty="0">
              <a:latin typeface="Calibri" pitchFamily="34" charset="0"/>
            </a:endParaRPr>
          </a:p>
        </p:txBody>
      </p:sp>
      <p:pic>
        <p:nvPicPr>
          <p:cNvPr id="44036" name="Picture 4"/>
          <p:cNvPicPr>
            <a:picLocks noChangeAspect="1" noChangeArrowheads="1"/>
          </p:cNvPicPr>
          <p:nvPr/>
        </p:nvPicPr>
        <p:blipFill>
          <a:blip r:embed="rId3" cstate="print"/>
          <a:srcRect b="9843"/>
          <a:stretch>
            <a:fillRect/>
          </a:stretch>
        </p:blipFill>
        <p:spPr bwMode="auto">
          <a:xfrm>
            <a:off x="-1676400" y="1143000"/>
            <a:ext cx="7000681" cy="4953000"/>
          </a:xfrm>
          <a:prstGeom prst="rect">
            <a:avLst/>
          </a:prstGeom>
          <a:noFill/>
          <a:ln w="9525">
            <a:noFill/>
            <a:miter lim="800000"/>
            <a:headEnd/>
            <a:tailEnd/>
          </a:ln>
          <a:effectLst/>
        </p:spPr>
      </p:pic>
      <p:sp>
        <p:nvSpPr>
          <p:cNvPr id="25" name="Content Placeholder 24"/>
          <p:cNvSpPr>
            <a:spLocks noGrp="1"/>
          </p:cNvSpPr>
          <p:nvPr>
            <p:ph idx="1"/>
          </p:nvPr>
        </p:nvSpPr>
        <p:spPr/>
        <p:txBody>
          <a:bodyPr/>
          <a:lstStyle/>
          <a:p>
            <a:endParaRPr lang="en-US" dirty="0"/>
          </a:p>
        </p:txBody>
      </p:sp>
      <p:pic>
        <p:nvPicPr>
          <p:cNvPr id="18" name="Picture 4" descr="http://www.annualreviews.org/na101/home/literatum/publisher/ar/journals/content/marine/2011/marine.2011.3.issue-1/annurev-marine-120709-142740/production/images/large/ma030093.f3.jpeg"/>
          <p:cNvPicPr>
            <a:picLocks noChangeAspect="1" noChangeArrowheads="1"/>
          </p:cNvPicPr>
          <p:nvPr/>
        </p:nvPicPr>
        <p:blipFill>
          <a:blip r:embed="rId4" cstate="print"/>
          <a:srcRect/>
          <a:stretch>
            <a:fillRect/>
          </a:stretch>
        </p:blipFill>
        <p:spPr bwMode="auto">
          <a:xfrm>
            <a:off x="4683125" y="2362200"/>
            <a:ext cx="4460875" cy="2789697"/>
          </a:xfrm>
          <a:prstGeom prst="rect">
            <a:avLst/>
          </a:prstGeom>
          <a:ln>
            <a:noFill/>
          </a:ln>
          <a:effectLst>
            <a:outerShdw blurRad="190500" algn="tl" rotWithShape="0">
              <a:srgbClr val="000000">
                <a:alpha val="70000"/>
              </a:srgbClr>
            </a:outerShdw>
          </a:effectLst>
          <a:extLst>
            <a:ext uri="{909E8E84-426E-40DD-AFC4-6F175D3DCCD1}"/>
          </a:extLst>
        </p:spPr>
      </p:pic>
      <p:sp>
        <p:nvSpPr>
          <p:cNvPr id="19" name="Down Arrow 18"/>
          <p:cNvSpPr/>
          <p:nvPr/>
        </p:nvSpPr>
        <p:spPr>
          <a:xfrm rot="5400000" flipV="1">
            <a:off x="3729831" y="3051969"/>
            <a:ext cx="1008062" cy="10001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lvl="1" algn="ctr" rtl="0">
              <a:spcBef>
                <a:spcPct val="0"/>
              </a:spcBef>
            </a:pPr>
            <a:r>
              <a:rPr lang="en-US" sz="3600" dirty="0" smtClean="0"/>
              <a:t>Ship-based Observations</a:t>
            </a:r>
            <a:endParaRPr lang="en-US" sz="2800" dirty="0"/>
          </a:p>
        </p:txBody>
      </p:sp>
      <p:sp>
        <p:nvSpPr>
          <p:cNvPr id="3" name="Content Placeholder 2"/>
          <p:cNvSpPr>
            <a:spLocks noGrp="1"/>
          </p:cNvSpPr>
          <p:nvPr>
            <p:ph idx="1"/>
          </p:nvPr>
        </p:nvSpPr>
        <p:spPr>
          <a:xfrm>
            <a:off x="381000" y="990600"/>
            <a:ext cx="8534400" cy="4525963"/>
          </a:xfrm>
        </p:spPr>
        <p:txBody>
          <a:bodyPr>
            <a:noAutofit/>
          </a:bodyPr>
          <a:lstStyle/>
          <a:p>
            <a:pPr>
              <a:spcBef>
                <a:spcPts val="0"/>
              </a:spcBef>
            </a:pPr>
            <a:r>
              <a:rPr lang="en-US" sz="2400" dirty="0" smtClean="0"/>
              <a:t>Data set development:  extensive ship-based observations in the northern Gulf of Mexico region from 2003 - 2012</a:t>
            </a:r>
          </a:p>
        </p:txBody>
      </p:sp>
      <p:graphicFrame>
        <p:nvGraphicFramePr>
          <p:cNvPr id="6" name="Table 5"/>
          <p:cNvGraphicFramePr>
            <a:graphicFrameLocks noGrp="1"/>
          </p:cNvGraphicFramePr>
          <p:nvPr/>
        </p:nvGraphicFramePr>
        <p:xfrm>
          <a:off x="152400" y="1905000"/>
          <a:ext cx="3733800" cy="4689225"/>
        </p:xfrm>
        <a:graphic>
          <a:graphicData uri="http://schemas.openxmlformats.org/drawingml/2006/table">
            <a:tbl>
              <a:tblPr/>
              <a:tblGrid>
                <a:gridCol w="1906621"/>
                <a:gridCol w="1827179"/>
              </a:tblGrid>
              <a:tr h="312615">
                <a:tc>
                  <a:txBody>
                    <a:bodyPr/>
                    <a:lstStyle/>
                    <a:p>
                      <a:r>
                        <a:rPr lang="en-US" sz="1500" dirty="0"/>
                        <a:t>Jun 24-31 2003</a:t>
                      </a:r>
                    </a:p>
                  </a:txBody>
                  <a:tcPr marL="78154" marR="78154" marT="39077" marB="39077">
                    <a:lnL>
                      <a:noFill/>
                    </a:lnL>
                    <a:lnR>
                      <a:noFill/>
                    </a:lnR>
                    <a:lnT>
                      <a:noFill/>
                    </a:lnT>
                    <a:lnB>
                      <a:noFill/>
                    </a:lnB>
                    <a:solidFill>
                      <a:schemeClr val="accent2">
                        <a:lumMod val="40000"/>
                        <a:lumOff val="60000"/>
                      </a:schemeClr>
                    </a:solidFill>
                  </a:tcPr>
                </a:tc>
                <a:tc>
                  <a:txBody>
                    <a:bodyPr/>
                    <a:lstStyle/>
                    <a:p>
                      <a:r>
                        <a:rPr lang="en-US" sz="1500"/>
                        <a:t>R/V </a:t>
                      </a:r>
                      <a:r>
                        <a:rPr lang="en-US" sz="1500" i="1"/>
                        <a:t>Pelican</a:t>
                      </a:r>
                      <a:endParaRPr lang="en-US" sz="1500"/>
                    </a:p>
                  </a:txBody>
                  <a:tcPr marL="78154" marR="78154" marT="39077" marB="39077">
                    <a:lnL>
                      <a:noFill/>
                    </a:lnL>
                    <a:lnR>
                      <a:noFill/>
                    </a:lnR>
                    <a:lnT>
                      <a:noFill/>
                    </a:lnT>
                    <a:lnB>
                      <a:noFill/>
                    </a:lnB>
                    <a:solidFill>
                      <a:schemeClr val="accent2">
                        <a:lumMod val="40000"/>
                        <a:lumOff val="60000"/>
                      </a:schemeClr>
                    </a:solidFill>
                  </a:tcPr>
                </a:tc>
              </a:tr>
              <a:tr h="312615">
                <a:tc>
                  <a:txBody>
                    <a:bodyPr/>
                    <a:lstStyle/>
                    <a:p>
                      <a:r>
                        <a:rPr lang="en-US" sz="1500"/>
                        <a:t>Aug 1-8 2004</a:t>
                      </a:r>
                    </a:p>
                  </a:txBody>
                  <a:tcPr marL="78154" marR="78154" marT="39077" marB="39077">
                    <a:lnL>
                      <a:noFill/>
                    </a:lnL>
                    <a:lnR>
                      <a:noFill/>
                    </a:lnR>
                    <a:lnT>
                      <a:noFill/>
                    </a:lnT>
                    <a:lnB>
                      <a:noFill/>
                    </a:lnB>
                    <a:solidFill>
                      <a:schemeClr val="accent2">
                        <a:lumMod val="40000"/>
                        <a:lumOff val="60000"/>
                      </a:schemeClr>
                    </a:solidFill>
                  </a:tcPr>
                </a:tc>
                <a:tc>
                  <a:txBody>
                    <a:bodyPr/>
                    <a:lstStyle/>
                    <a:p>
                      <a:r>
                        <a:rPr lang="en-US" sz="1500"/>
                        <a:t>R/V </a:t>
                      </a:r>
                      <a:r>
                        <a:rPr lang="en-US" sz="1500" i="1"/>
                        <a:t>Pelican</a:t>
                      </a:r>
                      <a:endParaRPr lang="en-US" sz="1500"/>
                    </a:p>
                  </a:txBody>
                  <a:tcPr marL="78154" marR="78154" marT="39077" marB="39077">
                    <a:lnL>
                      <a:noFill/>
                    </a:lnL>
                    <a:lnR>
                      <a:noFill/>
                    </a:lnR>
                    <a:lnT>
                      <a:noFill/>
                    </a:lnT>
                    <a:lnB>
                      <a:noFill/>
                    </a:lnB>
                    <a:solidFill>
                      <a:schemeClr val="accent2">
                        <a:lumMod val="40000"/>
                        <a:lumOff val="60000"/>
                      </a:schemeClr>
                    </a:solidFill>
                  </a:tcPr>
                </a:tc>
              </a:tr>
              <a:tr h="312615">
                <a:tc>
                  <a:txBody>
                    <a:bodyPr/>
                    <a:lstStyle/>
                    <a:p>
                      <a:r>
                        <a:rPr lang="en-US" sz="1500"/>
                        <a:t>Oct 3-7 2005</a:t>
                      </a:r>
                    </a:p>
                  </a:txBody>
                  <a:tcPr marL="78154" marR="78154" marT="39077" marB="39077">
                    <a:lnL>
                      <a:noFill/>
                    </a:lnL>
                    <a:lnR>
                      <a:noFill/>
                    </a:lnR>
                    <a:lnT>
                      <a:noFill/>
                    </a:lnT>
                    <a:lnB>
                      <a:noFill/>
                    </a:lnB>
                    <a:solidFill>
                      <a:schemeClr val="accent2">
                        <a:lumMod val="40000"/>
                        <a:lumOff val="60000"/>
                      </a:schemeClr>
                    </a:solidFill>
                  </a:tcPr>
                </a:tc>
                <a:tc>
                  <a:txBody>
                    <a:bodyPr/>
                    <a:lstStyle/>
                    <a:p>
                      <a:r>
                        <a:rPr lang="en-US" sz="1500"/>
                        <a:t>R/V </a:t>
                      </a:r>
                      <a:r>
                        <a:rPr lang="en-US" sz="1500" i="1"/>
                        <a:t>Pelican</a:t>
                      </a:r>
                      <a:endParaRPr lang="en-US" sz="1500"/>
                    </a:p>
                  </a:txBody>
                  <a:tcPr marL="78154" marR="78154" marT="39077" marB="39077">
                    <a:lnL>
                      <a:noFill/>
                    </a:lnL>
                    <a:lnR>
                      <a:noFill/>
                    </a:lnR>
                    <a:lnT>
                      <a:noFill/>
                    </a:lnT>
                    <a:lnB>
                      <a:noFill/>
                    </a:lnB>
                    <a:solidFill>
                      <a:schemeClr val="accent2">
                        <a:lumMod val="40000"/>
                        <a:lumOff val="60000"/>
                      </a:schemeClr>
                    </a:solidFill>
                  </a:tcPr>
                </a:tc>
              </a:tr>
              <a:tr h="312615">
                <a:tc>
                  <a:txBody>
                    <a:bodyPr/>
                    <a:lstStyle/>
                    <a:p>
                      <a:r>
                        <a:rPr lang="en-US" sz="1500"/>
                        <a:t>Apr 27 - May 1 2006</a:t>
                      </a:r>
                    </a:p>
                  </a:txBody>
                  <a:tcPr marL="78154" marR="78154" marT="39077" marB="39077">
                    <a:lnL>
                      <a:noFill/>
                    </a:lnL>
                    <a:lnR>
                      <a:noFill/>
                    </a:lnR>
                    <a:lnT>
                      <a:noFill/>
                    </a:lnT>
                    <a:lnB>
                      <a:noFill/>
                    </a:lnB>
                    <a:solidFill>
                      <a:schemeClr val="accent2">
                        <a:lumMod val="40000"/>
                        <a:lumOff val="60000"/>
                      </a:schemeClr>
                    </a:solidFill>
                  </a:tcPr>
                </a:tc>
                <a:tc>
                  <a:txBody>
                    <a:bodyPr/>
                    <a:lstStyle/>
                    <a:p>
                      <a:r>
                        <a:rPr lang="en-US" sz="1500"/>
                        <a:t>R/V </a:t>
                      </a:r>
                      <a:r>
                        <a:rPr lang="en-US" sz="1500" i="1"/>
                        <a:t>Pelican</a:t>
                      </a:r>
                      <a:endParaRPr lang="en-US" sz="1500"/>
                    </a:p>
                  </a:txBody>
                  <a:tcPr marL="78154" marR="78154" marT="39077" marB="39077">
                    <a:lnL>
                      <a:noFill/>
                    </a:lnL>
                    <a:lnR>
                      <a:noFill/>
                    </a:lnR>
                    <a:lnT>
                      <a:noFill/>
                    </a:lnT>
                    <a:lnB>
                      <a:noFill/>
                    </a:lnB>
                    <a:solidFill>
                      <a:schemeClr val="accent2">
                        <a:lumMod val="40000"/>
                        <a:lumOff val="60000"/>
                      </a:schemeClr>
                    </a:solidFill>
                  </a:tcPr>
                </a:tc>
              </a:tr>
              <a:tr h="312615">
                <a:tc>
                  <a:txBody>
                    <a:bodyPr/>
                    <a:lstStyle/>
                    <a:p>
                      <a:r>
                        <a:rPr lang="en-US" sz="1500"/>
                        <a:t>Jun 6-11 2006</a:t>
                      </a:r>
                    </a:p>
                  </a:txBody>
                  <a:tcPr marL="78154" marR="78154" marT="39077" marB="39077">
                    <a:lnL>
                      <a:noFill/>
                    </a:lnL>
                    <a:lnR>
                      <a:noFill/>
                    </a:lnR>
                    <a:lnT>
                      <a:noFill/>
                    </a:lnT>
                    <a:lnB>
                      <a:noFill/>
                    </a:lnB>
                    <a:solidFill>
                      <a:schemeClr val="accent2">
                        <a:lumMod val="40000"/>
                        <a:lumOff val="60000"/>
                      </a:schemeClr>
                    </a:solidFill>
                  </a:tcPr>
                </a:tc>
                <a:tc>
                  <a:txBody>
                    <a:bodyPr/>
                    <a:lstStyle/>
                    <a:p>
                      <a:r>
                        <a:rPr lang="en-US" sz="1500"/>
                        <a:t>OSV </a:t>
                      </a:r>
                      <a:r>
                        <a:rPr lang="en-US" sz="1500" i="1"/>
                        <a:t>Bold</a:t>
                      </a:r>
                      <a:r>
                        <a:rPr lang="en-US" sz="1500"/>
                        <a:t> (EPA)</a:t>
                      </a:r>
                    </a:p>
                  </a:txBody>
                  <a:tcPr marL="78154" marR="78154" marT="39077" marB="39077">
                    <a:lnL>
                      <a:noFill/>
                    </a:lnL>
                    <a:lnR>
                      <a:noFill/>
                    </a:lnR>
                    <a:lnT>
                      <a:noFill/>
                    </a:lnT>
                    <a:lnB>
                      <a:noFill/>
                    </a:lnB>
                    <a:solidFill>
                      <a:schemeClr val="accent2">
                        <a:lumMod val="40000"/>
                        <a:lumOff val="60000"/>
                      </a:schemeClr>
                    </a:solidFill>
                  </a:tcPr>
                </a:tc>
              </a:tr>
              <a:tr h="312615">
                <a:tc>
                  <a:txBody>
                    <a:bodyPr/>
                    <a:lstStyle/>
                    <a:p>
                      <a:r>
                        <a:rPr lang="en-US" sz="1500"/>
                        <a:t>Sep 6-11 2006</a:t>
                      </a:r>
                    </a:p>
                  </a:txBody>
                  <a:tcPr marL="78154" marR="78154" marT="39077" marB="39077">
                    <a:lnL>
                      <a:noFill/>
                    </a:lnL>
                    <a:lnR>
                      <a:noFill/>
                    </a:lnR>
                    <a:lnT>
                      <a:noFill/>
                    </a:lnT>
                    <a:lnB>
                      <a:noFill/>
                    </a:lnB>
                    <a:solidFill>
                      <a:schemeClr val="accent2">
                        <a:lumMod val="40000"/>
                        <a:lumOff val="60000"/>
                      </a:schemeClr>
                    </a:solidFill>
                  </a:tcPr>
                </a:tc>
                <a:tc>
                  <a:txBody>
                    <a:bodyPr/>
                    <a:lstStyle/>
                    <a:p>
                      <a:r>
                        <a:rPr lang="en-US" sz="1500"/>
                        <a:t>OSV </a:t>
                      </a:r>
                      <a:r>
                        <a:rPr lang="en-US" sz="1500" i="1"/>
                        <a:t>Bold</a:t>
                      </a:r>
                      <a:r>
                        <a:rPr lang="en-US" sz="1500"/>
                        <a:t> (EPA)</a:t>
                      </a:r>
                    </a:p>
                  </a:txBody>
                  <a:tcPr marL="78154" marR="78154" marT="39077" marB="39077">
                    <a:lnL>
                      <a:noFill/>
                    </a:lnL>
                    <a:lnR>
                      <a:noFill/>
                    </a:lnR>
                    <a:lnT>
                      <a:noFill/>
                    </a:lnT>
                    <a:lnB>
                      <a:noFill/>
                    </a:lnB>
                    <a:solidFill>
                      <a:schemeClr val="accent2">
                        <a:lumMod val="40000"/>
                        <a:lumOff val="60000"/>
                      </a:schemeClr>
                    </a:solidFill>
                  </a:tcPr>
                </a:tc>
              </a:tr>
              <a:tr h="312615">
                <a:tc>
                  <a:txBody>
                    <a:bodyPr/>
                    <a:lstStyle/>
                    <a:p>
                      <a:r>
                        <a:rPr lang="en-US" sz="1500"/>
                        <a:t>Jul 10 - Aug 4 2007</a:t>
                      </a:r>
                    </a:p>
                  </a:txBody>
                  <a:tcPr marL="78154" marR="78154" marT="39077" marB="39077">
                    <a:lnL>
                      <a:noFill/>
                    </a:lnL>
                    <a:lnR>
                      <a:noFill/>
                    </a:lnR>
                    <a:lnT>
                      <a:noFill/>
                    </a:lnT>
                    <a:lnB>
                      <a:noFill/>
                    </a:lnB>
                    <a:solidFill>
                      <a:schemeClr val="accent2">
                        <a:lumMod val="40000"/>
                        <a:lumOff val="60000"/>
                      </a:schemeClr>
                    </a:solidFill>
                  </a:tcPr>
                </a:tc>
                <a:tc>
                  <a:txBody>
                    <a:bodyPr/>
                    <a:lstStyle/>
                    <a:p>
                      <a:r>
                        <a:rPr lang="en-US" sz="1500"/>
                        <a:t>R/V </a:t>
                      </a:r>
                      <a:r>
                        <a:rPr lang="en-US" sz="1500" i="1"/>
                        <a:t>Brown</a:t>
                      </a:r>
                      <a:r>
                        <a:rPr lang="en-US" sz="1500"/>
                        <a:t> (NOAA)</a:t>
                      </a:r>
                    </a:p>
                  </a:txBody>
                  <a:tcPr marL="78154" marR="78154" marT="39077" marB="39077">
                    <a:lnL>
                      <a:noFill/>
                    </a:lnL>
                    <a:lnR>
                      <a:noFill/>
                    </a:lnR>
                    <a:lnT>
                      <a:noFill/>
                    </a:lnT>
                    <a:lnB>
                      <a:noFill/>
                    </a:lnB>
                    <a:solidFill>
                      <a:schemeClr val="accent2">
                        <a:lumMod val="40000"/>
                        <a:lumOff val="60000"/>
                      </a:schemeClr>
                    </a:solidFill>
                  </a:tcPr>
                </a:tc>
              </a:tr>
              <a:tr h="312615">
                <a:tc>
                  <a:txBody>
                    <a:bodyPr/>
                    <a:lstStyle/>
                    <a:p>
                      <a:r>
                        <a:rPr lang="en-US" sz="1500"/>
                        <a:t>May 1-8 2008</a:t>
                      </a:r>
                    </a:p>
                  </a:txBody>
                  <a:tcPr marL="78154" marR="78154" marT="39077" marB="39077">
                    <a:lnL>
                      <a:noFill/>
                    </a:lnL>
                    <a:lnR>
                      <a:noFill/>
                    </a:lnR>
                    <a:lnT>
                      <a:noFill/>
                    </a:lnT>
                    <a:lnB>
                      <a:noFill/>
                    </a:lnB>
                    <a:solidFill>
                      <a:schemeClr val="accent2">
                        <a:lumMod val="40000"/>
                        <a:lumOff val="60000"/>
                      </a:schemeClr>
                    </a:solidFill>
                  </a:tcPr>
                </a:tc>
                <a:tc>
                  <a:txBody>
                    <a:bodyPr/>
                    <a:lstStyle/>
                    <a:p>
                      <a:r>
                        <a:rPr lang="en-US" sz="1500"/>
                        <a:t>R/V </a:t>
                      </a:r>
                      <a:r>
                        <a:rPr lang="en-US" sz="1500" i="1"/>
                        <a:t>Pelican</a:t>
                      </a:r>
                      <a:endParaRPr lang="en-US" sz="1500"/>
                    </a:p>
                  </a:txBody>
                  <a:tcPr marL="78154" marR="78154" marT="39077" marB="39077">
                    <a:lnL>
                      <a:noFill/>
                    </a:lnL>
                    <a:lnR>
                      <a:noFill/>
                    </a:lnR>
                    <a:lnT>
                      <a:noFill/>
                    </a:lnT>
                    <a:lnB>
                      <a:noFill/>
                    </a:lnB>
                    <a:solidFill>
                      <a:schemeClr val="accent2">
                        <a:lumMod val="40000"/>
                        <a:lumOff val="60000"/>
                      </a:schemeClr>
                    </a:solidFill>
                  </a:tcPr>
                </a:tc>
              </a:tr>
              <a:tr h="312615">
                <a:tc>
                  <a:txBody>
                    <a:bodyPr/>
                    <a:lstStyle/>
                    <a:p>
                      <a:r>
                        <a:rPr lang="en-US" sz="1500"/>
                        <a:t>31 Oct-7 Nov 2008</a:t>
                      </a:r>
                    </a:p>
                  </a:txBody>
                  <a:tcPr marL="78154" marR="78154" marT="39077" marB="39077">
                    <a:lnL>
                      <a:noFill/>
                    </a:lnL>
                    <a:lnR>
                      <a:noFill/>
                    </a:lnR>
                    <a:lnT>
                      <a:noFill/>
                    </a:lnT>
                    <a:lnB>
                      <a:noFill/>
                    </a:lnB>
                    <a:solidFill>
                      <a:schemeClr val="accent2">
                        <a:lumMod val="40000"/>
                        <a:lumOff val="60000"/>
                      </a:schemeClr>
                    </a:solidFill>
                  </a:tcPr>
                </a:tc>
                <a:tc>
                  <a:txBody>
                    <a:bodyPr/>
                    <a:lstStyle/>
                    <a:p>
                      <a:r>
                        <a:rPr lang="en-US" sz="1500"/>
                        <a:t>R/V </a:t>
                      </a:r>
                      <a:r>
                        <a:rPr lang="en-US" sz="1500" i="1"/>
                        <a:t>Pelican</a:t>
                      </a:r>
                      <a:endParaRPr lang="en-US" sz="1500"/>
                    </a:p>
                  </a:txBody>
                  <a:tcPr marL="78154" marR="78154" marT="39077" marB="39077">
                    <a:lnL>
                      <a:noFill/>
                    </a:lnL>
                    <a:lnR>
                      <a:noFill/>
                    </a:lnR>
                    <a:lnT>
                      <a:noFill/>
                    </a:lnT>
                    <a:lnB>
                      <a:noFill/>
                    </a:lnB>
                    <a:solidFill>
                      <a:schemeClr val="accent2">
                        <a:lumMod val="40000"/>
                        <a:lumOff val="60000"/>
                      </a:schemeClr>
                    </a:solidFill>
                  </a:tcPr>
                </a:tc>
              </a:tr>
              <a:tr h="312615">
                <a:tc>
                  <a:txBody>
                    <a:bodyPr/>
                    <a:lstStyle/>
                    <a:p>
                      <a:r>
                        <a:rPr lang="en-US" sz="1500"/>
                        <a:t>Jan 8-20 2009</a:t>
                      </a:r>
                    </a:p>
                  </a:txBody>
                  <a:tcPr marL="78154" marR="78154" marT="39077" marB="39077">
                    <a:lnL>
                      <a:noFill/>
                    </a:lnL>
                    <a:lnR>
                      <a:noFill/>
                    </a:lnR>
                    <a:lnT>
                      <a:noFill/>
                    </a:lnT>
                    <a:lnB>
                      <a:noFill/>
                    </a:lnB>
                    <a:solidFill>
                      <a:schemeClr val="accent2">
                        <a:lumMod val="40000"/>
                        <a:lumOff val="60000"/>
                      </a:schemeClr>
                    </a:solidFill>
                  </a:tcPr>
                </a:tc>
                <a:tc>
                  <a:txBody>
                    <a:bodyPr/>
                    <a:lstStyle/>
                    <a:p>
                      <a:r>
                        <a:rPr lang="en-US" sz="1500"/>
                        <a:t>R/V </a:t>
                      </a:r>
                      <a:r>
                        <a:rPr lang="en-US" sz="1500" i="1"/>
                        <a:t>Cape Hatteras</a:t>
                      </a:r>
                      <a:endParaRPr lang="en-US" sz="1500"/>
                    </a:p>
                  </a:txBody>
                  <a:tcPr marL="78154" marR="78154" marT="39077" marB="39077">
                    <a:lnL>
                      <a:noFill/>
                    </a:lnL>
                    <a:lnR>
                      <a:noFill/>
                    </a:lnR>
                    <a:lnT>
                      <a:noFill/>
                    </a:lnT>
                    <a:lnB>
                      <a:noFill/>
                    </a:lnB>
                    <a:solidFill>
                      <a:schemeClr val="accent2">
                        <a:lumMod val="40000"/>
                        <a:lumOff val="60000"/>
                      </a:schemeClr>
                    </a:solidFill>
                  </a:tcPr>
                </a:tc>
              </a:tr>
              <a:tr h="312615">
                <a:tc>
                  <a:txBody>
                    <a:bodyPr/>
                    <a:lstStyle/>
                    <a:p>
                      <a:r>
                        <a:rPr lang="en-US" sz="1500"/>
                        <a:t>Apr 19 - May 1 2009</a:t>
                      </a:r>
                    </a:p>
                  </a:txBody>
                  <a:tcPr marL="78154" marR="78154" marT="39077" marB="39077">
                    <a:lnL>
                      <a:noFill/>
                    </a:lnL>
                    <a:lnR>
                      <a:noFill/>
                    </a:lnR>
                    <a:lnT>
                      <a:noFill/>
                    </a:lnT>
                    <a:lnB>
                      <a:noFill/>
                    </a:lnB>
                    <a:solidFill>
                      <a:schemeClr val="accent2">
                        <a:lumMod val="40000"/>
                        <a:lumOff val="60000"/>
                      </a:schemeClr>
                    </a:solidFill>
                  </a:tcPr>
                </a:tc>
                <a:tc>
                  <a:txBody>
                    <a:bodyPr/>
                    <a:lstStyle/>
                    <a:p>
                      <a:r>
                        <a:rPr lang="en-US" sz="1500"/>
                        <a:t>R/V </a:t>
                      </a:r>
                      <a:r>
                        <a:rPr lang="en-US" sz="1500" i="1"/>
                        <a:t>Cape Hatteras</a:t>
                      </a:r>
                      <a:endParaRPr lang="en-US" sz="1500"/>
                    </a:p>
                  </a:txBody>
                  <a:tcPr marL="78154" marR="78154" marT="39077" marB="39077">
                    <a:lnL>
                      <a:noFill/>
                    </a:lnL>
                    <a:lnR>
                      <a:noFill/>
                    </a:lnR>
                    <a:lnT>
                      <a:noFill/>
                    </a:lnT>
                    <a:lnB>
                      <a:noFill/>
                    </a:lnB>
                    <a:solidFill>
                      <a:schemeClr val="accent2">
                        <a:lumMod val="40000"/>
                        <a:lumOff val="60000"/>
                      </a:schemeClr>
                    </a:solidFill>
                  </a:tcPr>
                </a:tc>
              </a:tr>
              <a:tr h="312615">
                <a:tc>
                  <a:txBody>
                    <a:bodyPr/>
                    <a:lstStyle/>
                    <a:p>
                      <a:r>
                        <a:rPr lang="en-US" sz="1500"/>
                        <a:t>July 18 - 30 2009</a:t>
                      </a:r>
                    </a:p>
                  </a:txBody>
                  <a:tcPr marL="78154" marR="78154" marT="39077" marB="39077">
                    <a:lnL>
                      <a:noFill/>
                    </a:lnL>
                    <a:lnR>
                      <a:noFill/>
                    </a:lnR>
                    <a:lnT>
                      <a:noFill/>
                    </a:lnT>
                    <a:lnB>
                      <a:noFill/>
                    </a:lnB>
                    <a:solidFill>
                      <a:schemeClr val="accent2">
                        <a:lumMod val="40000"/>
                        <a:lumOff val="60000"/>
                      </a:schemeClr>
                    </a:solidFill>
                  </a:tcPr>
                </a:tc>
                <a:tc>
                  <a:txBody>
                    <a:bodyPr/>
                    <a:lstStyle/>
                    <a:p>
                      <a:r>
                        <a:rPr lang="en-US" sz="1500" dirty="0"/>
                        <a:t>R/V </a:t>
                      </a:r>
                      <a:r>
                        <a:rPr lang="en-US" sz="1500" i="1" dirty="0"/>
                        <a:t>Cape Hatteras</a:t>
                      </a:r>
                      <a:endParaRPr lang="en-US" sz="1500" dirty="0"/>
                    </a:p>
                  </a:txBody>
                  <a:tcPr marL="78154" marR="78154" marT="39077" marB="39077">
                    <a:lnL>
                      <a:noFill/>
                    </a:lnL>
                    <a:lnR>
                      <a:noFill/>
                    </a:lnR>
                    <a:lnT>
                      <a:noFill/>
                    </a:lnT>
                    <a:lnB>
                      <a:noFill/>
                    </a:lnB>
                    <a:solidFill>
                      <a:schemeClr val="accent2">
                        <a:lumMod val="40000"/>
                        <a:lumOff val="60000"/>
                      </a:schemeClr>
                    </a:solidFill>
                  </a:tcPr>
                </a:tc>
              </a:tr>
              <a:tr h="312615">
                <a:tc>
                  <a:txBody>
                    <a:bodyPr/>
                    <a:lstStyle/>
                    <a:p>
                      <a:r>
                        <a:rPr lang="en-US" sz="1500" dirty="0"/>
                        <a:t>Oct 28 - Nov 9 2009</a:t>
                      </a:r>
                    </a:p>
                  </a:txBody>
                  <a:tcPr marL="78154" marR="78154" marT="39077" marB="39077">
                    <a:lnL>
                      <a:noFill/>
                    </a:lnL>
                    <a:lnR>
                      <a:noFill/>
                    </a:lnR>
                    <a:lnT>
                      <a:noFill/>
                    </a:lnT>
                    <a:lnB>
                      <a:noFill/>
                    </a:lnB>
                    <a:solidFill>
                      <a:schemeClr val="accent2">
                        <a:lumMod val="40000"/>
                        <a:lumOff val="60000"/>
                      </a:schemeClr>
                    </a:solidFill>
                  </a:tcPr>
                </a:tc>
                <a:tc>
                  <a:txBody>
                    <a:bodyPr/>
                    <a:lstStyle/>
                    <a:p>
                      <a:r>
                        <a:rPr lang="en-US" sz="1500" dirty="0"/>
                        <a:t>R/V </a:t>
                      </a:r>
                      <a:r>
                        <a:rPr lang="en-US" sz="1500" i="1" dirty="0"/>
                        <a:t>Sharp</a:t>
                      </a:r>
                      <a:endParaRPr lang="en-US" sz="1500" dirty="0"/>
                    </a:p>
                  </a:txBody>
                  <a:tcPr marL="78154" marR="78154" marT="39077" marB="39077">
                    <a:lnL>
                      <a:noFill/>
                    </a:lnL>
                    <a:lnR>
                      <a:noFill/>
                    </a:lnR>
                    <a:lnT>
                      <a:noFill/>
                    </a:lnT>
                    <a:lnB>
                      <a:noFill/>
                    </a:lnB>
                    <a:solidFill>
                      <a:schemeClr val="accent2">
                        <a:lumMod val="40000"/>
                        <a:lumOff val="60000"/>
                      </a:schemeClr>
                    </a:solidFill>
                  </a:tcPr>
                </a:tc>
              </a:tr>
              <a:tr h="312615">
                <a:tc>
                  <a:txBody>
                    <a:bodyPr/>
                    <a:lstStyle/>
                    <a:p>
                      <a:r>
                        <a:rPr lang="en-US" sz="1500" dirty="0" smtClean="0"/>
                        <a:t>Mar 11-21</a:t>
                      </a:r>
                      <a:r>
                        <a:rPr lang="en-US" sz="1500" baseline="0" dirty="0" smtClean="0"/>
                        <a:t> 2010</a:t>
                      </a:r>
                      <a:endParaRPr lang="en-US" sz="1500" dirty="0"/>
                    </a:p>
                  </a:txBody>
                  <a:tcPr marL="78154" marR="78154" marT="39077" marB="39077">
                    <a:lnL>
                      <a:noFill/>
                    </a:lnL>
                    <a:lnR>
                      <a:noFill/>
                    </a:lnR>
                    <a:lnT>
                      <a:noFill/>
                    </a:lnT>
                    <a:lnB>
                      <a:noFill/>
                    </a:lnB>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t>R/V </a:t>
                      </a:r>
                      <a:r>
                        <a:rPr lang="en-US" sz="1500" i="1" dirty="0" smtClean="0"/>
                        <a:t>Cape Hatteras</a:t>
                      </a:r>
                      <a:endParaRPr lang="en-US" sz="1500" dirty="0"/>
                    </a:p>
                  </a:txBody>
                  <a:tcPr marL="78154" marR="78154" marT="39077" marB="39077">
                    <a:lnL>
                      <a:noFill/>
                    </a:lnL>
                    <a:lnR>
                      <a:noFill/>
                    </a:lnR>
                    <a:lnT>
                      <a:noFill/>
                    </a:lnT>
                    <a:lnB>
                      <a:noFill/>
                    </a:lnB>
                    <a:solidFill>
                      <a:schemeClr val="accent2">
                        <a:lumMod val="40000"/>
                        <a:lumOff val="60000"/>
                      </a:schemeClr>
                    </a:solidFill>
                  </a:tcPr>
                </a:tc>
              </a:tr>
              <a:tr h="312615">
                <a:tc>
                  <a:txBody>
                    <a:bodyPr/>
                    <a:lstStyle/>
                    <a:p>
                      <a:r>
                        <a:rPr lang="en-US" sz="1500" dirty="0" smtClean="0"/>
                        <a:t>Jul</a:t>
                      </a:r>
                      <a:r>
                        <a:rPr lang="en-US" sz="1500" baseline="0" dirty="0" smtClean="0"/>
                        <a:t> 21 – Aug 13 2012</a:t>
                      </a:r>
                      <a:endParaRPr lang="en-US" sz="1500" dirty="0"/>
                    </a:p>
                  </a:txBody>
                  <a:tcPr marL="78154" marR="78154" marT="39077" marB="39077">
                    <a:lnL>
                      <a:noFill/>
                    </a:lnL>
                    <a:lnR>
                      <a:noFill/>
                    </a:lnR>
                    <a:lnT>
                      <a:noFill/>
                    </a:lnT>
                    <a:lnB>
                      <a:noFill/>
                    </a:lnB>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t>R/V </a:t>
                      </a:r>
                      <a:r>
                        <a:rPr lang="en-US" sz="1500" i="1" dirty="0" smtClean="0"/>
                        <a:t>Ronald H. Brown</a:t>
                      </a:r>
                      <a:endParaRPr lang="en-US" sz="1500" i="1" dirty="0"/>
                    </a:p>
                  </a:txBody>
                  <a:tcPr marL="78154" marR="78154" marT="39077" marB="39077">
                    <a:lnL>
                      <a:noFill/>
                    </a:lnL>
                    <a:lnR>
                      <a:noFill/>
                    </a:lnR>
                    <a:lnT>
                      <a:noFill/>
                    </a:lnT>
                    <a:lnB>
                      <a:noFill/>
                    </a:lnB>
                    <a:solidFill>
                      <a:schemeClr val="accent2">
                        <a:lumMod val="40000"/>
                        <a:lumOff val="60000"/>
                      </a:schemeClr>
                    </a:solidFill>
                  </a:tcPr>
                </a:tc>
              </a:tr>
            </a:tbl>
          </a:graphicData>
        </a:graphic>
      </p:graphicFrame>
      <p:pic>
        <p:nvPicPr>
          <p:cNvPr id="8" name="Picture 7" descr="New Picture (3).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43400" y="3505200"/>
            <a:ext cx="4114008"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5257800" y="6324600"/>
            <a:ext cx="2590800" cy="381000"/>
          </a:xfrm>
          <a:prstGeom prst="rect">
            <a:avLst/>
          </a:prstGeom>
          <a:noFill/>
        </p:spPr>
        <p:txBody>
          <a:bodyPr wrap="square" rtlCol="0">
            <a:spAutoFit/>
          </a:bodyPr>
          <a:lstStyle/>
          <a:p>
            <a:r>
              <a:rPr lang="en-US" dirty="0" smtClean="0"/>
              <a:t>www.gulfcarbon.org</a:t>
            </a:r>
            <a:endParaRPr lang="en-US" dirty="0"/>
          </a:p>
        </p:txBody>
      </p:sp>
      <p:sp>
        <p:nvSpPr>
          <p:cNvPr id="9" name="Rectangle 8"/>
          <p:cNvSpPr/>
          <p:nvPr/>
        </p:nvSpPr>
        <p:spPr>
          <a:xfrm>
            <a:off x="3886200" y="1828800"/>
            <a:ext cx="5257800" cy="2246769"/>
          </a:xfrm>
          <a:prstGeom prst="rect">
            <a:avLst/>
          </a:prstGeom>
        </p:spPr>
        <p:txBody>
          <a:bodyPr wrap="square">
            <a:spAutoFit/>
          </a:bodyPr>
          <a:lstStyle/>
          <a:p>
            <a:pPr marL="339725" indent="-339725">
              <a:spcBef>
                <a:spcPts val="0"/>
              </a:spcBef>
              <a:buFont typeface="Arial" pitchFamily="34" charset="0"/>
              <a:buChar char="•"/>
            </a:pPr>
            <a:r>
              <a:rPr lang="en-US" sz="2000" dirty="0" smtClean="0"/>
              <a:t>Huang et al., 2012, </a:t>
            </a:r>
            <a:r>
              <a:rPr lang="en-US" sz="2000" dirty="0" err="1" smtClean="0"/>
              <a:t>Biogeosci</a:t>
            </a:r>
            <a:r>
              <a:rPr lang="en-US" sz="2000" dirty="0" smtClean="0"/>
              <a:t>. and in review</a:t>
            </a:r>
          </a:p>
          <a:p>
            <a:pPr marL="339725" indent="-339725">
              <a:spcBef>
                <a:spcPts val="0"/>
              </a:spcBef>
              <a:buFont typeface="Arial" pitchFamily="34" charset="0"/>
              <a:buChar char="•"/>
            </a:pPr>
            <a:r>
              <a:rPr lang="en-US" sz="2000" dirty="0" err="1" smtClean="0"/>
              <a:t>Guo</a:t>
            </a:r>
            <a:r>
              <a:rPr lang="en-US" sz="2000" dirty="0" smtClean="0"/>
              <a:t> et al., 2012, </a:t>
            </a:r>
            <a:r>
              <a:rPr lang="en-US" sz="2000" dirty="0" err="1" smtClean="0"/>
              <a:t>Limnol</a:t>
            </a:r>
            <a:r>
              <a:rPr lang="en-US" sz="2000" dirty="0" smtClean="0"/>
              <a:t>. </a:t>
            </a:r>
            <a:r>
              <a:rPr lang="en-US" sz="2000" dirty="0" err="1" smtClean="0"/>
              <a:t>Oceanogr</a:t>
            </a:r>
            <a:r>
              <a:rPr lang="en-US" sz="2000" dirty="0" smtClean="0"/>
              <a:t>.</a:t>
            </a:r>
          </a:p>
          <a:p>
            <a:pPr marL="339725" indent="-339725">
              <a:spcBef>
                <a:spcPts val="0"/>
              </a:spcBef>
              <a:buFont typeface="Arial" pitchFamily="34" charset="0"/>
              <a:buChar char="•"/>
            </a:pPr>
            <a:r>
              <a:rPr lang="en-US" sz="2000" dirty="0" smtClean="0"/>
              <a:t>Cai et al., 2011, Nature </a:t>
            </a:r>
            <a:r>
              <a:rPr lang="en-US" sz="2000" dirty="0" err="1" smtClean="0"/>
              <a:t>Geosci</a:t>
            </a:r>
            <a:r>
              <a:rPr lang="en-US" sz="2000" dirty="0" smtClean="0"/>
              <a:t>.</a:t>
            </a:r>
          </a:p>
          <a:p>
            <a:pPr marL="339725" indent="-339725">
              <a:spcBef>
                <a:spcPts val="0"/>
              </a:spcBef>
              <a:buFont typeface="Arial" pitchFamily="34" charset="0"/>
              <a:buChar char="•"/>
            </a:pPr>
            <a:r>
              <a:rPr lang="en-US" sz="2000" dirty="0" smtClean="0"/>
              <a:t>Cai et al., 2011, Ann. Rev. Mar. Sci.</a:t>
            </a:r>
          </a:p>
          <a:p>
            <a:pPr marL="339725" indent="-339725">
              <a:spcBef>
                <a:spcPts val="0"/>
              </a:spcBef>
              <a:buFont typeface="Arial" pitchFamily="34" charset="0"/>
              <a:buChar char="•"/>
            </a:pPr>
            <a:r>
              <a:rPr lang="en-US" sz="2000" dirty="0" smtClean="0"/>
              <a:t>Two Ph.D. dissertations, other papers in prep.</a:t>
            </a:r>
          </a:p>
          <a:p>
            <a:pPr marL="339725" indent="-339725">
              <a:spcBef>
                <a:spcPts val="0"/>
              </a:spcBef>
              <a:buFont typeface="Arial" pitchFamily="34" charset="0"/>
              <a:buChar char="•"/>
            </a:pPr>
            <a:endParaRPr lang="en-US" sz="2000" dirty="0" smtClean="0"/>
          </a:p>
          <a:p>
            <a:pPr marL="339725" indent="-339725">
              <a:spcBef>
                <a:spcPts val="0"/>
              </a:spcBef>
              <a:buFont typeface="Arial" pitchFamily="34" charset="0"/>
              <a:buChar char="•"/>
            </a:pPr>
            <a:endParaRPr lang="en-US" sz="2000"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2438400" y="228600"/>
            <a:ext cx="4495800" cy="533400"/>
          </a:xfrm>
        </p:spPr>
        <p:txBody>
          <a:bodyPr>
            <a:noAutofit/>
          </a:bodyPr>
          <a:lstStyle/>
          <a:p>
            <a:pPr algn="ctr">
              <a:buNone/>
            </a:pPr>
            <a:r>
              <a:rPr lang="en-US" sz="4000" dirty="0" smtClean="0"/>
              <a:t>Results</a:t>
            </a:r>
            <a:endParaRPr lang="en-US" sz="4000" dirty="0"/>
          </a:p>
        </p:txBody>
      </p:sp>
      <p:sp>
        <p:nvSpPr>
          <p:cNvPr id="6" name="Content Placeholder 2"/>
          <p:cNvSpPr txBox="1">
            <a:spLocks/>
          </p:cNvSpPr>
          <p:nvPr/>
        </p:nvSpPr>
        <p:spPr>
          <a:xfrm>
            <a:off x="457200" y="990600"/>
            <a:ext cx="8229600" cy="4525963"/>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TextBox 7"/>
          <p:cNvSpPr txBox="1"/>
          <p:nvPr/>
        </p:nvSpPr>
        <p:spPr>
          <a:xfrm>
            <a:off x="76200" y="1676400"/>
            <a:ext cx="2362200" cy="3754874"/>
          </a:xfrm>
          <a:prstGeom prst="rect">
            <a:avLst/>
          </a:prstGeom>
          <a:noFill/>
        </p:spPr>
        <p:txBody>
          <a:bodyPr wrap="square" rtlCol="0">
            <a:spAutoFit/>
          </a:bodyPr>
          <a:lstStyle/>
          <a:p>
            <a:r>
              <a:rPr lang="en-US" sz="2000" b="1" dirty="0" smtClean="0"/>
              <a:t>Model refinement and validation</a:t>
            </a:r>
          </a:p>
          <a:p>
            <a:endParaRPr lang="en-US" dirty="0" smtClean="0"/>
          </a:p>
          <a:p>
            <a:r>
              <a:rPr lang="en-US" dirty="0" smtClean="0"/>
              <a:t>Positions (red dots) of in situ observations and three sub-regions (near field, intermediate, and far field) where area-mean time series comparisons were made. Also shown is 50 m </a:t>
            </a:r>
            <a:r>
              <a:rPr lang="en-US" dirty="0" err="1" smtClean="0"/>
              <a:t>isobath</a:t>
            </a:r>
            <a:endParaRPr lang="en-US" dirty="0"/>
          </a:p>
        </p:txBody>
      </p:sp>
      <p:pic>
        <p:nvPicPr>
          <p:cNvPr id="47106" name="Picture 2"/>
          <p:cNvPicPr>
            <a:picLocks noChangeAspect="1" noChangeArrowheads="1"/>
          </p:cNvPicPr>
          <p:nvPr/>
        </p:nvPicPr>
        <p:blipFill>
          <a:blip r:embed="rId2" cstate="print"/>
          <a:srcRect r="6212" b="5699"/>
          <a:stretch>
            <a:fillRect/>
          </a:stretch>
        </p:blipFill>
        <p:spPr bwMode="auto">
          <a:xfrm>
            <a:off x="2514600" y="990600"/>
            <a:ext cx="6324600" cy="5569424"/>
          </a:xfrm>
          <a:prstGeom prst="rect">
            <a:avLst/>
          </a:prstGeom>
          <a:noFill/>
          <a:ln w="9525">
            <a:noFill/>
            <a:miter lim="800000"/>
            <a:headEnd/>
            <a:tailEnd/>
          </a:ln>
          <a:effectLst/>
        </p:spPr>
      </p:pic>
      <p:sp>
        <p:nvSpPr>
          <p:cNvPr id="7" name="Text Box 9"/>
          <p:cNvSpPr txBox="1">
            <a:spLocks noChangeArrowheads="1"/>
          </p:cNvSpPr>
          <p:nvPr/>
        </p:nvSpPr>
        <p:spPr bwMode="auto">
          <a:xfrm>
            <a:off x="7696200" y="6519446"/>
            <a:ext cx="1276696" cy="338554"/>
          </a:xfrm>
          <a:prstGeom prst="rect">
            <a:avLst/>
          </a:prstGeom>
          <a:noFill/>
          <a:ln w="9525">
            <a:noFill/>
            <a:miter lim="800000"/>
            <a:headEnd/>
            <a:tailEnd/>
          </a:ln>
          <a:effectLst/>
        </p:spPr>
        <p:txBody>
          <a:bodyPr wrap="none">
            <a:spAutoFit/>
          </a:bodyPr>
          <a:lstStyle/>
          <a:p>
            <a:r>
              <a:rPr lang="en-US" sz="1600" i="1" dirty="0" smtClean="0">
                <a:latin typeface="Calibri" pitchFamily="34" charset="0"/>
              </a:rPr>
              <a:t>He, </a:t>
            </a:r>
            <a:r>
              <a:rPr lang="en-US" sz="1600" i="1" dirty="0" err="1" smtClean="0">
                <a:latin typeface="Calibri" pitchFamily="34" charset="0"/>
              </a:rPr>
              <a:t>Xue</a:t>
            </a:r>
            <a:r>
              <a:rPr lang="en-US" sz="1600" i="1" dirty="0" smtClean="0">
                <a:latin typeface="Calibri" pitchFamily="34" charset="0"/>
              </a:rPr>
              <a:t> et al.</a:t>
            </a:r>
            <a:endParaRPr lang="en-US" sz="1600" i="1" dirty="0">
              <a:latin typeface="Calibri"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7200" y="990600"/>
            <a:ext cx="8229600" cy="4525963"/>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TextBox 7"/>
          <p:cNvSpPr txBox="1"/>
          <p:nvPr/>
        </p:nvSpPr>
        <p:spPr>
          <a:xfrm>
            <a:off x="76200" y="1676400"/>
            <a:ext cx="2362200" cy="3724096"/>
          </a:xfrm>
          <a:prstGeom prst="rect">
            <a:avLst/>
          </a:prstGeom>
          <a:noFill/>
        </p:spPr>
        <p:txBody>
          <a:bodyPr wrap="square" rtlCol="0">
            <a:spAutoFit/>
          </a:bodyPr>
          <a:lstStyle/>
          <a:p>
            <a:r>
              <a:rPr lang="en-US" sz="2800" b="1" dirty="0" smtClean="0"/>
              <a:t>Model Validation</a:t>
            </a:r>
          </a:p>
          <a:p>
            <a:endParaRPr lang="en-US" sz="2000" dirty="0" smtClean="0"/>
          </a:p>
          <a:p>
            <a:r>
              <a:rPr lang="en-US" sz="2000" dirty="0" smtClean="0"/>
              <a:t>Time series comparisons between observed (red) and simulated (blue) NO3 and chlorophyll in three sub-regions of the northern Gulf</a:t>
            </a:r>
            <a:endParaRPr lang="en-US" sz="2000" dirty="0"/>
          </a:p>
        </p:txBody>
      </p:sp>
      <p:pic>
        <p:nvPicPr>
          <p:cNvPr id="48130" name="Picture 2"/>
          <p:cNvPicPr>
            <a:picLocks noChangeAspect="1" noChangeArrowheads="1"/>
          </p:cNvPicPr>
          <p:nvPr/>
        </p:nvPicPr>
        <p:blipFill>
          <a:blip r:embed="rId2" cstate="print"/>
          <a:srcRect l="2215" t="2461" r="5373" b="6493"/>
          <a:stretch>
            <a:fillRect/>
          </a:stretch>
        </p:blipFill>
        <p:spPr bwMode="auto">
          <a:xfrm>
            <a:off x="2362199" y="685800"/>
            <a:ext cx="6641757" cy="5715000"/>
          </a:xfrm>
          <a:prstGeom prst="rect">
            <a:avLst/>
          </a:prstGeom>
          <a:noFill/>
          <a:ln w="9525">
            <a:noFill/>
            <a:miter lim="800000"/>
            <a:headEnd/>
            <a:tailEnd/>
          </a:ln>
          <a:effectLst/>
        </p:spPr>
      </p:pic>
      <p:sp>
        <p:nvSpPr>
          <p:cNvPr id="9" name="Text Box 9"/>
          <p:cNvSpPr txBox="1">
            <a:spLocks noChangeArrowheads="1"/>
          </p:cNvSpPr>
          <p:nvPr/>
        </p:nvSpPr>
        <p:spPr bwMode="auto">
          <a:xfrm>
            <a:off x="7696200" y="6519446"/>
            <a:ext cx="1276696" cy="338554"/>
          </a:xfrm>
          <a:prstGeom prst="rect">
            <a:avLst/>
          </a:prstGeom>
          <a:noFill/>
          <a:ln w="9525">
            <a:noFill/>
            <a:miter lim="800000"/>
            <a:headEnd/>
            <a:tailEnd/>
          </a:ln>
          <a:effectLst/>
        </p:spPr>
        <p:txBody>
          <a:bodyPr wrap="none">
            <a:spAutoFit/>
          </a:bodyPr>
          <a:lstStyle/>
          <a:p>
            <a:r>
              <a:rPr lang="en-US" sz="1600" i="1" dirty="0" smtClean="0">
                <a:latin typeface="Calibri" pitchFamily="34" charset="0"/>
              </a:rPr>
              <a:t>He, </a:t>
            </a:r>
            <a:r>
              <a:rPr lang="en-US" sz="1600" i="1" dirty="0" err="1" smtClean="0">
                <a:latin typeface="Calibri" pitchFamily="34" charset="0"/>
              </a:rPr>
              <a:t>Xue</a:t>
            </a:r>
            <a:r>
              <a:rPr lang="en-US" sz="1600" i="1" dirty="0" smtClean="0">
                <a:latin typeface="Calibri" pitchFamily="34" charset="0"/>
              </a:rPr>
              <a:t> et al.</a:t>
            </a:r>
            <a:endParaRPr lang="en-US" sz="1600" i="1" dirty="0">
              <a:latin typeface="Calibri"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7696200" y="6519446"/>
            <a:ext cx="1276696" cy="338554"/>
          </a:xfrm>
          <a:prstGeom prst="rect">
            <a:avLst/>
          </a:prstGeom>
          <a:noFill/>
          <a:ln w="9525">
            <a:noFill/>
            <a:miter lim="800000"/>
            <a:headEnd/>
            <a:tailEnd/>
          </a:ln>
          <a:effectLst/>
        </p:spPr>
        <p:txBody>
          <a:bodyPr wrap="none">
            <a:spAutoFit/>
          </a:bodyPr>
          <a:lstStyle/>
          <a:p>
            <a:r>
              <a:rPr lang="en-US" sz="1600" i="1" dirty="0" smtClean="0">
                <a:latin typeface="Calibri" pitchFamily="34" charset="0"/>
              </a:rPr>
              <a:t>He, </a:t>
            </a:r>
            <a:r>
              <a:rPr lang="en-US" sz="1600" i="1" dirty="0" err="1" smtClean="0">
                <a:latin typeface="Calibri" pitchFamily="34" charset="0"/>
              </a:rPr>
              <a:t>Xue</a:t>
            </a:r>
            <a:r>
              <a:rPr lang="en-US" sz="1600" i="1" dirty="0" smtClean="0">
                <a:latin typeface="Calibri" pitchFamily="34" charset="0"/>
              </a:rPr>
              <a:t> et al.</a:t>
            </a:r>
            <a:endParaRPr lang="en-US" sz="1600" i="1" dirty="0">
              <a:latin typeface="Calibri" pitchFamily="34" charset="0"/>
            </a:endParaRPr>
          </a:p>
        </p:txBody>
      </p:sp>
      <p:pic>
        <p:nvPicPr>
          <p:cNvPr id="7" name="Picture 6" descr="Fig1_exp113_Cai_Lee_ex20m_exp4"/>
          <p:cNvPicPr/>
          <p:nvPr/>
        </p:nvPicPr>
        <p:blipFill>
          <a:blip r:embed="rId2" cstate="print"/>
          <a:srcRect r="-1316"/>
          <a:stretch>
            <a:fillRect/>
          </a:stretch>
        </p:blipFill>
        <p:spPr bwMode="auto">
          <a:xfrm>
            <a:off x="381000" y="2514600"/>
            <a:ext cx="5105400" cy="3810000"/>
          </a:xfrm>
          <a:prstGeom prst="rect">
            <a:avLst/>
          </a:prstGeom>
          <a:noFill/>
          <a:ln w="9525">
            <a:noFill/>
            <a:miter lim="800000"/>
            <a:headEnd/>
            <a:tailEnd/>
          </a:ln>
        </p:spPr>
      </p:pic>
      <p:sp>
        <p:nvSpPr>
          <p:cNvPr id="8" name="Title 7"/>
          <p:cNvSpPr>
            <a:spLocks noGrp="1"/>
          </p:cNvSpPr>
          <p:nvPr>
            <p:ph type="title"/>
          </p:nvPr>
        </p:nvSpPr>
        <p:spPr/>
        <p:txBody>
          <a:bodyPr/>
          <a:lstStyle/>
          <a:p>
            <a:r>
              <a:rPr lang="en-US" dirty="0" smtClean="0"/>
              <a:t>Model Validation</a:t>
            </a:r>
            <a:endParaRPr lang="en-US" dirty="0"/>
          </a:p>
        </p:txBody>
      </p:sp>
      <p:sp>
        <p:nvSpPr>
          <p:cNvPr id="9" name="Content Placeholder 8"/>
          <p:cNvSpPr>
            <a:spLocks noGrp="1"/>
          </p:cNvSpPr>
          <p:nvPr>
            <p:ph idx="1"/>
          </p:nvPr>
        </p:nvSpPr>
        <p:spPr>
          <a:xfrm>
            <a:off x="381000" y="1600201"/>
            <a:ext cx="5029200" cy="3048000"/>
          </a:xfrm>
        </p:spPr>
        <p:txBody>
          <a:bodyPr>
            <a:normAutofit/>
          </a:bodyPr>
          <a:lstStyle/>
          <a:p>
            <a:pPr marL="0" indent="0">
              <a:buNone/>
            </a:pPr>
            <a:r>
              <a:rPr lang="en-US" sz="2400" dirty="0" smtClean="0"/>
              <a:t>Comparison of model and ship-based </a:t>
            </a:r>
            <a:r>
              <a:rPr lang="en-US" sz="2400" i="1" dirty="0" smtClean="0"/>
              <a:t>p</a:t>
            </a:r>
            <a:r>
              <a:rPr lang="en-US" sz="2400" dirty="0" smtClean="0"/>
              <a:t>CO</a:t>
            </a:r>
            <a:r>
              <a:rPr lang="en-US" sz="2400" baseline="-25000" dirty="0" smtClean="0"/>
              <a:t>2</a:t>
            </a:r>
            <a:r>
              <a:rPr lang="en-US" sz="2400" dirty="0" smtClean="0"/>
              <a:t> observations</a:t>
            </a:r>
            <a:endParaRPr lang="en-US" sz="2400" dirty="0"/>
          </a:p>
        </p:txBody>
      </p:sp>
      <p:pic>
        <p:nvPicPr>
          <p:cNvPr id="10" name="Picture 9" descr="C:\Steve\DATA\NSF\GulfCarbon\pco2\apr2009_all_sst_pco2_vs_sat_sal_ship_sss_2006_2010_spring.tif"/>
          <p:cNvPicPr/>
          <p:nvPr/>
        </p:nvPicPr>
        <p:blipFill>
          <a:blip r:embed="rId3" cstate="print"/>
          <a:srcRect l="7500" b="8000"/>
          <a:stretch>
            <a:fillRect/>
          </a:stretch>
        </p:blipFill>
        <p:spPr bwMode="auto">
          <a:xfrm>
            <a:off x="5791200" y="2590800"/>
            <a:ext cx="3124200" cy="2362200"/>
          </a:xfrm>
          <a:prstGeom prst="rect">
            <a:avLst/>
          </a:prstGeom>
          <a:noFill/>
          <a:ln w="9525">
            <a:noFill/>
            <a:miter lim="800000"/>
            <a:headEnd/>
            <a:tailEnd/>
          </a:ln>
        </p:spPr>
      </p:pic>
      <p:sp>
        <p:nvSpPr>
          <p:cNvPr id="11" name="Content Placeholder 8"/>
          <p:cNvSpPr txBox="1">
            <a:spLocks/>
          </p:cNvSpPr>
          <p:nvPr/>
        </p:nvSpPr>
        <p:spPr>
          <a:xfrm>
            <a:off x="5562600" y="1676400"/>
            <a:ext cx="3581400" cy="30480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Satellite-derived and ship-based </a:t>
            </a:r>
            <a:r>
              <a:rPr kumimoji="0" lang="en-US" sz="2400" b="0" i="1" u="none" strike="noStrike" kern="1200" cap="none" spc="0" normalizeH="0" baseline="0" noProof="0" dirty="0" smtClean="0">
                <a:ln>
                  <a:noFill/>
                </a:ln>
                <a:solidFill>
                  <a:schemeClr val="tx1"/>
                </a:solidFill>
                <a:effectLst/>
                <a:uLnTx/>
                <a:uFillTx/>
                <a:latin typeface="+mn-lt"/>
                <a:ea typeface="+mn-ea"/>
                <a:cs typeface="+mn-cs"/>
              </a:rPr>
              <a:t>p</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CO</a:t>
            </a:r>
            <a:r>
              <a:rPr kumimoji="0" lang="en-US" sz="2400" b="0" i="0" u="none" strike="noStrike" kern="1200" cap="none" spc="0" normalizeH="0" baseline="-25000" noProof="0" dirty="0" smtClean="0">
                <a:ln>
                  <a:noFill/>
                </a:ln>
                <a:solidFill>
                  <a:schemeClr val="tx1"/>
                </a:solidFill>
                <a:effectLst/>
                <a:uLnTx/>
                <a:uFillTx/>
                <a:latin typeface="+mn-lt"/>
                <a:ea typeface="+mn-ea"/>
                <a:cs typeface="+mn-cs"/>
              </a:rPr>
              <a:t>2</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estimates</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457200" y="1417637"/>
            <a:ext cx="8229600" cy="3916363"/>
          </a:xfrm>
        </p:spPr>
        <p:txBody>
          <a:bodyPr/>
          <a:lstStyle/>
          <a:p>
            <a:r>
              <a:rPr lang="en-US" dirty="0" smtClean="0"/>
              <a:t>Project was funded through the NASA Carbon Monitoring System </a:t>
            </a:r>
            <a:r>
              <a:rPr lang="en-US" dirty="0" smtClean="0"/>
              <a:t>program (NNX12AB21G, and </a:t>
            </a:r>
            <a:r>
              <a:rPr lang="en-US" dirty="0" smtClean="0"/>
              <a:t>NNX12AP84G)</a:t>
            </a:r>
            <a:endParaRPr lang="en-US" dirty="0" smtClean="0"/>
          </a:p>
          <a:p>
            <a:r>
              <a:rPr lang="en-US" dirty="0" smtClean="0"/>
              <a:t>Additional funding, data and cruise support provided by NASA IDS, NSF, NOAA, EPA, and USGS</a:t>
            </a:r>
          </a:p>
          <a:p>
            <a:endParaRPr lang="en-US" dirty="0"/>
          </a:p>
        </p:txBody>
      </p:sp>
      <p:sp>
        <p:nvSpPr>
          <p:cNvPr id="4" name="Rectangle 3"/>
          <p:cNvSpPr/>
          <p:nvPr/>
        </p:nvSpPr>
        <p:spPr>
          <a:xfrm>
            <a:off x="0" y="5486400"/>
            <a:ext cx="9144000" cy="1371600"/>
          </a:xfrm>
          <a:prstGeom prst="rect">
            <a:avLst/>
          </a:prstGeom>
          <a:gradFill flip="none" rotWithShape="1">
            <a:gsLst>
              <a:gs pos="0">
                <a:srgbClr val="0795C1"/>
              </a:gs>
              <a:gs pos="25000">
                <a:srgbClr val="21D6E0"/>
              </a:gs>
              <a:gs pos="75000">
                <a:srgbClr val="0087E6"/>
              </a:gs>
              <a:gs pos="100000">
                <a:srgbClr val="005CBF"/>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5"/>
          <p:cNvPicPr>
            <a:picLocks noChangeAspect="1" noChangeArrowheads="1"/>
          </p:cNvPicPr>
          <p:nvPr/>
        </p:nvPicPr>
        <p:blipFill>
          <a:blip r:embed="rId2" cstate="print"/>
          <a:srcRect l="887" r="79468"/>
          <a:stretch>
            <a:fillRect/>
          </a:stretch>
        </p:blipFill>
        <p:spPr bwMode="auto">
          <a:xfrm>
            <a:off x="7315200" y="5715000"/>
            <a:ext cx="1371600" cy="1066800"/>
          </a:xfrm>
          <a:prstGeom prst="rect">
            <a:avLst/>
          </a:prstGeom>
          <a:noFill/>
          <a:ln w="9525">
            <a:noFill/>
            <a:miter lim="800000"/>
            <a:headEnd/>
            <a:tailEnd/>
          </a:ln>
        </p:spPr>
      </p:pic>
      <p:pic>
        <p:nvPicPr>
          <p:cNvPr id="7" name="Picture 6"/>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4471987" y="5562600"/>
            <a:ext cx="1166813" cy="1295400"/>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r="62849"/>
          <a:stretch>
            <a:fillRect/>
          </a:stretch>
        </p:blipFill>
        <p:spPr bwMode="auto">
          <a:xfrm>
            <a:off x="5886450" y="5943600"/>
            <a:ext cx="1123950" cy="454025"/>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3200400" y="5638800"/>
            <a:ext cx="990600" cy="990600"/>
          </a:xfrm>
          <a:prstGeom prst="rect">
            <a:avLst/>
          </a:prstGeom>
          <a:noFill/>
          <a:ln w="9525">
            <a:noFill/>
            <a:miter lim="800000"/>
            <a:headEnd/>
            <a:tailEnd/>
          </a:ln>
        </p:spPr>
      </p:pic>
      <p:pic>
        <p:nvPicPr>
          <p:cNvPr id="10" name="Picture 3"/>
          <p:cNvPicPr>
            <a:picLocks noChangeAspect="1" noChangeArrowheads="1"/>
          </p:cNvPicPr>
          <p:nvPr/>
        </p:nvPicPr>
        <p:blipFill>
          <a:blip r:embed="rId6" cstate="print"/>
          <a:srcRect/>
          <a:stretch>
            <a:fillRect/>
          </a:stretch>
        </p:blipFill>
        <p:spPr bwMode="auto">
          <a:xfrm>
            <a:off x="304800" y="5638800"/>
            <a:ext cx="1143000" cy="950408"/>
          </a:xfrm>
          <a:prstGeom prst="rect">
            <a:avLst/>
          </a:prstGeom>
          <a:noFill/>
          <a:ln w="9525">
            <a:noFill/>
            <a:miter lim="800000"/>
            <a:headEnd/>
            <a:tailEnd/>
          </a:ln>
        </p:spPr>
      </p:pic>
      <p:pic>
        <p:nvPicPr>
          <p:cNvPr id="11" name="Picture 4"/>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1752600" y="5638800"/>
            <a:ext cx="1028700" cy="1028700"/>
          </a:xfrm>
          <a:prstGeom prst="rect">
            <a:avLst/>
          </a:prstGeom>
          <a:noFill/>
          <a:ln w="9525">
            <a:noFill/>
            <a:miter lim="800000"/>
            <a:headEnd/>
            <a:tailEnd/>
          </a:ln>
        </p:spPr>
      </p:pic>
      <p:pic>
        <p:nvPicPr>
          <p:cNvPr id="2050" name="Picture 2"/>
          <p:cNvPicPr>
            <a:picLocks noChangeAspect="1" noChangeArrowheads="1"/>
          </p:cNvPicPr>
          <p:nvPr/>
        </p:nvPicPr>
        <p:blipFill>
          <a:blip r:embed="rId8" cstate="print"/>
          <a:srcRect l="21623" t="28571" r="1979" b="35715"/>
          <a:stretch>
            <a:fillRect/>
          </a:stretch>
        </p:blipFill>
        <p:spPr bwMode="auto">
          <a:xfrm>
            <a:off x="6753692" y="5521912"/>
            <a:ext cx="2362200" cy="1687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81000" y="152400"/>
            <a:ext cx="8458200" cy="762000"/>
          </a:xfrm>
        </p:spPr>
        <p:txBody>
          <a:bodyPr>
            <a:normAutofit fontScale="90000"/>
          </a:bodyPr>
          <a:lstStyle/>
          <a:p>
            <a:pPr eaLnBrk="1" hangingPunct="1"/>
            <a:r>
              <a:rPr lang="en-US" sz="2800" dirty="0" smtClean="0"/>
              <a:t>Example of Model Output:  </a:t>
            </a:r>
            <a:r>
              <a:rPr lang="en-US" sz="2800" dirty="0" smtClean="0"/>
              <a:t>Seasonal </a:t>
            </a:r>
            <a:r>
              <a:rPr lang="en-US" sz="2800" dirty="0" smtClean="0"/>
              <a:t>mean </a:t>
            </a:r>
            <a:r>
              <a:rPr lang="el-GR" sz="2800" dirty="0" smtClean="0"/>
              <a:t>Δ</a:t>
            </a:r>
            <a:r>
              <a:rPr lang="en-US" sz="2800" dirty="0" smtClean="0"/>
              <a:t>pCO</a:t>
            </a:r>
            <a:r>
              <a:rPr lang="en-US" sz="2400" baseline="-25000" dirty="0" smtClean="0"/>
              <a:t>2</a:t>
            </a:r>
            <a:r>
              <a:rPr lang="en-US" sz="2800" dirty="0" smtClean="0"/>
              <a:t>  in surface water  (</a:t>
            </a:r>
            <a:r>
              <a:rPr lang="en-US" sz="2800" dirty="0" err="1" smtClean="0"/>
              <a:t>ppm</a:t>
            </a:r>
            <a:r>
              <a:rPr lang="en-US" sz="2800" dirty="0" smtClean="0"/>
              <a:t>)</a:t>
            </a:r>
          </a:p>
        </p:txBody>
      </p:sp>
      <p:pic>
        <p:nvPicPr>
          <p:cNvPr id="29699" name="Picture 58" descr="C:\Users\zxue\Dropbox\Private\Business\SABGOM_BIO\GRL_Carbon\Fig.2pCO2_diff.png"/>
          <p:cNvPicPr>
            <a:picLocks noChangeAspect="1" noChangeArrowheads="1"/>
          </p:cNvPicPr>
          <p:nvPr/>
        </p:nvPicPr>
        <p:blipFill>
          <a:blip r:embed="rId2" cstate="print"/>
          <a:srcRect/>
          <a:stretch>
            <a:fillRect/>
          </a:stretch>
        </p:blipFill>
        <p:spPr bwMode="auto">
          <a:xfrm>
            <a:off x="28727400" y="10668000"/>
            <a:ext cx="6853238" cy="6153150"/>
          </a:xfrm>
          <a:prstGeom prst="rect">
            <a:avLst/>
          </a:prstGeom>
          <a:noFill/>
          <a:ln w="9525">
            <a:noFill/>
            <a:miter lim="800000"/>
            <a:headEnd/>
            <a:tailEnd/>
          </a:ln>
        </p:spPr>
      </p:pic>
      <p:sp>
        <p:nvSpPr>
          <p:cNvPr id="29700" name="Rectangle 15"/>
          <p:cNvSpPr>
            <a:spLocks noChangeArrowheads="1"/>
          </p:cNvSpPr>
          <p:nvPr/>
        </p:nvSpPr>
        <p:spPr bwMode="auto">
          <a:xfrm>
            <a:off x="28984575" y="16998950"/>
            <a:ext cx="5224463" cy="1568450"/>
          </a:xfrm>
          <a:prstGeom prst="rect">
            <a:avLst/>
          </a:prstGeom>
          <a:noFill/>
          <a:ln w="9525">
            <a:noFill/>
            <a:miter lim="800000"/>
            <a:headEnd/>
            <a:tailEnd/>
          </a:ln>
        </p:spPr>
        <p:txBody>
          <a:bodyPr>
            <a:spAutoFit/>
          </a:bodyPr>
          <a:lstStyle/>
          <a:p>
            <a:r>
              <a:rPr lang="en-US" sz="2400" i="1"/>
              <a:t>Fig 4 Model simulated </a:t>
            </a:r>
            <a:r>
              <a:rPr lang="el-GR" sz="2400" i="1"/>
              <a:t>Δ</a:t>
            </a:r>
            <a:r>
              <a:rPr lang="en-US" sz="2400" i="1"/>
              <a:t>pCO2 (2005-2010 mean) in the Gulf during a) spring, b) summer, c) fall, and d) winter months.</a:t>
            </a:r>
          </a:p>
        </p:txBody>
      </p:sp>
      <p:sp>
        <p:nvSpPr>
          <p:cNvPr id="8" name="Text Box 9"/>
          <p:cNvSpPr txBox="1">
            <a:spLocks noChangeArrowheads="1"/>
          </p:cNvSpPr>
          <p:nvPr/>
        </p:nvSpPr>
        <p:spPr bwMode="auto">
          <a:xfrm>
            <a:off x="7696200" y="6519446"/>
            <a:ext cx="1276696" cy="338554"/>
          </a:xfrm>
          <a:prstGeom prst="rect">
            <a:avLst/>
          </a:prstGeom>
          <a:noFill/>
          <a:ln w="9525">
            <a:noFill/>
            <a:miter lim="800000"/>
            <a:headEnd/>
            <a:tailEnd/>
          </a:ln>
          <a:effectLst/>
        </p:spPr>
        <p:txBody>
          <a:bodyPr wrap="none">
            <a:spAutoFit/>
          </a:bodyPr>
          <a:lstStyle/>
          <a:p>
            <a:r>
              <a:rPr lang="en-US" sz="1600" i="1" dirty="0" smtClean="0">
                <a:latin typeface="Calibri" pitchFamily="34" charset="0"/>
              </a:rPr>
              <a:t>He, </a:t>
            </a:r>
            <a:r>
              <a:rPr lang="en-US" sz="1600" i="1" dirty="0" err="1" smtClean="0">
                <a:latin typeface="Calibri" pitchFamily="34" charset="0"/>
              </a:rPr>
              <a:t>Xue</a:t>
            </a:r>
            <a:r>
              <a:rPr lang="en-US" sz="1600" i="1" dirty="0" smtClean="0">
                <a:latin typeface="Calibri" pitchFamily="34" charset="0"/>
              </a:rPr>
              <a:t> et al.</a:t>
            </a:r>
            <a:endParaRPr lang="en-US" sz="1600" i="1" dirty="0">
              <a:latin typeface="Calibri" pitchFamily="34" charset="0"/>
            </a:endParaRPr>
          </a:p>
        </p:txBody>
      </p:sp>
      <p:pic>
        <p:nvPicPr>
          <p:cNvPr id="7" name="Picture 6"/>
          <p:cNvPicPr/>
          <p:nvPr/>
        </p:nvPicPr>
        <p:blipFill>
          <a:blip r:embed="rId3" cstate="print"/>
          <a:srcRect/>
          <a:stretch>
            <a:fillRect/>
          </a:stretch>
        </p:blipFill>
        <p:spPr bwMode="auto">
          <a:xfrm>
            <a:off x="1143000" y="990600"/>
            <a:ext cx="6172200" cy="56388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76200"/>
            <a:ext cx="8229600" cy="1143000"/>
          </a:xfrm>
        </p:spPr>
        <p:txBody>
          <a:bodyPr>
            <a:normAutofit/>
          </a:bodyPr>
          <a:lstStyle/>
          <a:p>
            <a:pPr eaLnBrk="1" hangingPunct="1"/>
            <a:r>
              <a:rPr lang="en-US" sz="3200" dirty="0" smtClean="0"/>
              <a:t>Evaluation of Uncertainty</a:t>
            </a:r>
          </a:p>
        </p:txBody>
      </p:sp>
      <p:pic>
        <p:nvPicPr>
          <p:cNvPr id="30724" name="Picture 6"/>
          <p:cNvPicPr>
            <a:picLocks noChangeAspect="1" noChangeArrowheads="1"/>
          </p:cNvPicPr>
          <p:nvPr/>
        </p:nvPicPr>
        <p:blipFill>
          <a:blip r:embed="rId2" cstate="print"/>
          <a:srcRect/>
          <a:stretch>
            <a:fillRect/>
          </a:stretch>
        </p:blipFill>
        <p:spPr bwMode="auto">
          <a:xfrm>
            <a:off x="1828801" y="1143000"/>
            <a:ext cx="4876800" cy="3901056"/>
          </a:xfrm>
          <a:prstGeom prst="rect">
            <a:avLst/>
          </a:prstGeom>
          <a:noFill/>
          <a:ln w="9525">
            <a:noFill/>
            <a:miter lim="800000"/>
            <a:headEnd/>
            <a:tailEnd/>
          </a:ln>
        </p:spPr>
      </p:pic>
      <p:sp>
        <p:nvSpPr>
          <p:cNvPr id="30725" name="Rectangle 1"/>
          <p:cNvSpPr>
            <a:spLocks noChangeArrowheads="1"/>
          </p:cNvSpPr>
          <p:nvPr/>
        </p:nvSpPr>
        <p:spPr bwMode="auto">
          <a:xfrm>
            <a:off x="2286001" y="1219200"/>
            <a:ext cx="1524000" cy="646331"/>
          </a:xfrm>
          <a:prstGeom prst="rect">
            <a:avLst/>
          </a:prstGeom>
          <a:noFill/>
          <a:ln w="9525">
            <a:noFill/>
            <a:miter lim="800000"/>
            <a:headEnd/>
            <a:tailEnd/>
          </a:ln>
        </p:spPr>
        <p:txBody>
          <a:bodyPr wrap="square">
            <a:spAutoFit/>
          </a:bodyPr>
          <a:lstStyle/>
          <a:p>
            <a:r>
              <a:rPr lang="en-US" sz="1200" b="1" i="1" dirty="0">
                <a:cs typeface="Times New Roman" pitchFamily="18" charset="0"/>
              </a:rPr>
              <a:t>Courtesy of </a:t>
            </a:r>
            <a:r>
              <a:rPr lang="en-US" sz="1200" b="1" i="1" dirty="0" smtClean="0">
                <a:cs typeface="Times New Roman" pitchFamily="18" charset="0"/>
              </a:rPr>
              <a:t>Wanninkhof and </a:t>
            </a:r>
            <a:r>
              <a:rPr lang="en-US" sz="1200" b="1" i="1" dirty="0">
                <a:cs typeface="Times New Roman" pitchFamily="18" charset="0"/>
              </a:rPr>
              <a:t>Barbero at NOAA </a:t>
            </a:r>
            <a:endParaRPr lang="en-US" sz="1200" dirty="0"/>
          </a:p>
        </p:txBody>
      </p:sp>
      <p:graphicFrame>
        <p:nvGraphicFramePr>
          <p:cNvPr id="7" name="Table 6"/>
          <p:cNvGraphicFramePr>
            <a:graphicFrameLocks noGrp="1"/>
          </p:cNvGraphicFramePr>
          <p:nvPr/>
        </p:nvGraphicFramePr>
        <p:xfrm>
          <a:off x="990600" y="5257800"/>
          <a:ext cx="6477001" cy="1066800"/>
        </p:xfrm>
        <a:graphic>
          <a:graphicData uri="http://schemas.openxmlformats.org/drawingml/2006/table">
            <a:tbl>
              <a:tblPr/>
              <a:tblGrid>
                <a:gridCol w="990600"/>
                <a:gridCol w="846604"/>
                <a:gridCol w="809738"/>
                <a:gridCol w="1186715"/>
                <a:gridCol w="890711"/>
                <a:gridCol w="837629"/>
                <a:gridCol w="915004"/>
              </a:tblGrid>
              <a:tr h="0">
                <a:tc>
                  <a:txBody>
                    <a:bodyPr/>
                    <a:lstStyle/>
                    <a:p>
                      <a:pPr marL="0" marR="0" algn="ctr">
                        <a:spcBef>
                          <a:spcPts val="0"/>
                        </a:spcBef>
                        <a:spcAft>
                          <a:spcPts val="0"/>
                        </a:spcAft>
                      </a:pPr>
                      <a:r>
                        <a:rPr lang="en-US" sz="1400" b="1" dirty="0" smtClean="0">
                          <a:latin typeface="Times New Roman"/>
                          <a:ea typeface="SimSun"/>
                          <a:cs typeface="Times New Roman"/>
                        </a:rPr>
                        <a:t>Region</a:t>
                      </a:r>
                      <a:endParaRPr lang="en-US" sz="1400" b="1" dirty="0">
                        <a:latin typeface="Times New Roman"/>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dirty="0">
                          <a:latin typeface="Times New Roman"/>
                          <a:ea typeface="SimSun"/>
                          <a:cs typeface="Times New Roman"/>
                        </a:rPr>
                        <a:t>Mexico Shelf</a:t>
                      </a:r>
                      <a:endParaRPr lang="en-US" sz="1400" dirty="0">
                        <a:latin typeface="Times New Roman"/>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dirty="0">
                          <a:latin typeface="Times New Roman"/>
                          <a:ea typeface="SimSun"/>
                          <a:cs typeface="Times New Roman"/>
                        </a:rPr>
                        <a:t>Texas</a:t>
                      </a:r>
                      <a:endParaRPr lang="en-US" sz="1400" dirty="0">
                        <a:latin typeface="Times New Roman"/>
                        <a:ea typeface="SimSun"/>
                        <a:cs typeface="Times New Roman"/>
                      </a:endParaRPr>
                    </a:p>
                    <a:p>
                      <a:pPr marL="0" marR="0" algn="ctr">
                        <a:spcBef>
                          <a:spcPts val="0"/>
                        </a:spcBef>
                        <a:spcAft>
                          <a:spcPts val="0"/>
                        </a:spcAft>
                      </a:pPr>
                      <a:r>
                        <a:rPr lang="en-US" sz="1400" b="1" dirty="0">
                          <a:latin typeface="Times New Roman"/>
                          <a:ea typeface="SimSun"/>
                          <a:cs typeface="Times New Roman"/>
                        </a:rPr>
                        <a:t>Shelf</a:t>
                      </a:r>
                      <a:endParaRPr lang="en-US" sz="1400" dirty="0">
                        <a:latin typeface="Times New Roman"/>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dirty="0">
                          <a:latin typeface="Times New Roman"/>
                          <a:ea typeface="SimSun"/>
                          <a:cs typeface="Times New Roman"/>
                        </a:rPr>
                        <a:t>Louisiana</a:t>
                      </a:r>
                      <a:endParaRPr lang="en-US" sz="1400" dirty="0">
                        <a:latin typeface="Times New Roman"/>
                        <a:ea typeface="SimSun"/>
                        <a:cs typeface="Times New Roman"/>
                      </a:endParaRPr>
                    </a:p>
                    <a:p>
                      <a:pPr marL="0" marR="0" algn="ctr">
                        <a:spcBef>
                          <a:spcPts val="0"/>
                        </a:spcBef>
                        <a:spcAft>
                          <a:spcPts val="0"/>
                        </a:spcAft>
                      </a:pPr>
                      <a:r>
                        <a:rPr lang="en-US" sz="1400" b="1" dirty="0">
                          <a:latin typeface="Times New Roman"/>
                          <a:ea typeface="SimSun"/>
                          <a:cs typeface="Times New Roman"/>
                        </a:rPr>
                        <a:t>Shelf</a:t>
                      </a:r>
                      <a:endParaRPr lang="en-US" sz="1400" dirty="0">
                        <a:latin typeface="Times New Roman"/>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dirty="0">
                          <a:latin typeface="Times New Roman"/>
                          <a:ea typeface="SimSun"/>
                          <a:cs typeface="Times New Roman"/>
                        </a:rPr>
                        <a:t>West Florida Shelf</a:t>
                      </a:r>
                      <a:endParaRPr lang="en-US" sz="1400" dirty="0">
                        <a:latin typeface="Times New Roman"/>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latin typeface="Times New Roman"/>
                          <a:ea typeface="SimSun"/>
                          <a:cs typeface="Times New Roman"/>
                        </a:rPr>
                        <a:t>Open</a:t>
                      </a:r>
                      <a:endParaRPr lang="en-US" sz="1400">
                        <a:latin typeface="Times New Roman"/>
                        <a:ea typeface="SimSun"/>
                        <a:cs typeface="Times New Roman"/>
                      </a:endParaRPr>
                    </a:p>
                    <a:p>
                      <a:pPr marL="0" marR="0" algn="ctr">
                        <a:spcBef>
                          <a:spcPts val="0"/>
                        </a:spcBef>
                        <a:spcAft>
                          <a:spcPts val="0"/>
                        </a:spcAft>
                      </a:pPr>
                      <a:r>
                        <a:rPr lang="en-US" sz="1400" b="1">
                          <a:latin typeface="Times New Roman"/>
                          <a:ea typeface="SimSun"/>
                          <a:cs typeface="Times New Roman"/>
                        </a:rPr>
                        <a:t>Ocean</a:t>
                      </a:r>
                      <a:endParaRPr lang="en-US" sz="1400">
                        <a:latin typeface="Times New Roman"/>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dirty="0">
                          <a:latin typeface="Times New Roman"/>
                          <a:ea typeface="SimSun"/>
                          <a:cs typeface="Times New Roman"/>
                        </a:rPr>
                        <a:t>Gulf-wide</a:t>
                      </a:r>
                      <a:endParaRPr lang="en-US" sz="1400" dirty="0">
                        <a:latin typeface="Times New Roman"/>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marL="0" marR="0" algn="ctr">
                        <a:spcBef>
                          <a:spcPts val="0"/>
                        </a:spcBef>
                        <a:spcAft>
                          <a:spcPts val="0"/>
                        </a:spcAft>
                      </a:pPr>
                      <a:r>
                        <a:rPr lang="en-US" sz="1400" dirty="0" smtClean="0">
                          <a:latin typeface="Times New Roman"/>
                          <a:ea typeface="SimSun"/>
                          <a:cs typeface="Times New Roman"/>
                        </a:rPr>
                        <a:t>Model</a:t>
                      </a:r>
                      <a:endParaRPr lang="en-US" sz="1400" dirty="0">
                        <a:latin typeface="Times New Roman"/>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dirty="0">
                          <a:latin typeface="Times New Roman"/>
                          <a:ea typeface="SimSun"/>
                          <a:cs typeface="Times New Roman"/>
                        </a:rPr>
                        <a:t>1.09</a:t>
                      </a:r>
                      <a:endParaRPr lang="en-US" sz="1400" dirty="0">
                        <a:latin typeface="Times New Roman"/>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dirty="0">
                          <a:latin typeface="Times New Roman"/>
                          <a:ea typeface="SimSun"/>
                          <a:cs typeface="Times New Roman"/>
                        </a:rPr>
                        <a:t>0.06</a:t>
                      </a:r>
                      <a:endParaRPr lang="en-US" sz="1400" dirty="0">
                        <a:latin typeface="Times New Roman"/>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dirty="0">
                          <a:latin typeface="Times New Roman"/>
                          <a:ea typeface="SimSun"/>
                          <a:cs typeface="Times New Roman"/>
                        </a:rPr>
                        <a:t>0.42</a:t>
                      </a:r>
                      <a:endParaRPr lang="en-US" sz="1400" dirty="0">
                        <a:latin typeface="Times New Roman"/>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dirty="0">
                          <a:latin typeface="Times New Roman"/>
                          <a:ea typeface="SimSun"/>
                          <a:cs typeface="Times New Roman"/>
                        </a:rPr>
                        <a:t>-0.11</a:t>
                      </a:r>
                      <a:endParaRPr lang="en-US" sz="1400" dirty="0">
                        <a:latin typeface="Times New Roman"/>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latin typeface="Times New Roman"/>
                          <a:ea typeface="SimSun"/>
                          <a:cs typeface="Times New Roman"/>
                        </a:rPr>
                        <a:t>1.06</a:t>
                      </a:r>
                      <a:endParaRPr lang="en-US" sz="1400">
                        <a:latin typeface="Times New Roman"/>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latin typeface="Times New Roman"/>
                          <a:ea typeface="SimSun"/>
                          <a:cs typeface="Times New Roman"/>
                        </a:rPr>
                        <a:t>0.86</a:t>
                      </a:r>
                      <a:endParaRPr lang="en-US" sz="1400">
                        <a:latin typeface="Times New Roman"/>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marL="0" marR="0" algn="ctr">
                        <a:spcBef>
                          <a:spcPts val="0"/>
                        </a:spcBef>
                        <a:spcAft>
                          <a:spcPts val="0"/>
                        </a:spcAft>
                      </a:pPr>
                      <a:r>
                        <a:rPr lang="en-US" sz="1400" dirty="0" smtClean="0">
                          <a:latin typeface="Times New Roman"/>
                          <a:ea typeface="SimSun"/>
                          <a:cs typeface="Times New Roman"/>
                        </a:rPr>
                        <a:t>Ship-based</a:t>
                      </a:r>
                      <a:endParaRPr lang="en-US" sz="1400" dirty="0">
                        <a:latin typeface="Times New Roman"/>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dirty="0">
                          <a:latin typeface="Times New Roman"/>
                          <a:ea typeface="SimSun"/>
                          <a:cs typeface="Times New Roman"/>
                        </a:rPr>
                        <a:t>0.09</a:t>
                      </a:r>
                      <a:endParaRPr lang="en-US" sz="1400" dirty="0">
                        <a:latin typeface="Times New Roman"/>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a:latin typeface="Times New Roman"/>
                          <a:ea typeface="SimSun"/>
                          <a:cs typeface="Times New Roman"/>
                        </a:rPr>
                        <a:t>0.18</a:t>
                      </a:r>
                      <a:endParaRPr lang="en-US" sz="1400">
                        <a:latin typeface="Times New Roman"/>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dirty="0">
                          <a:latin typeface="Times New Roman"/>
                          <a:ea typeface="SimSun"/>
                          <a:cs typeface="Times New Roman"/>
                        </a:rPr>
                        <a:t>0.44</a:t>
                      </a:r>
                      <a:endParaRPr lang="en-US" sz="1400" dirty="0">
                        <a:latin typeface="Times New Roman"/>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dirty="0">
                          <a:latin typeface="Times New Roman"/>
                          <a:ea typeface="SimSun"/>
                          <a:cs typeface="Times New Roman"/>
                        </a:rPr>
                        <a:t>-0.37</a:t>
                      </a:r>
                      <a:endParaRPr lang="en-US" sz="1400" dirty="0">
                        <a:latin typeface="Times New Roman"/>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dirty="0">
                          <a:latin typeface="Times New Roman"/>
                          <a:ea typeface="SimSun"/>
                          <a:cs typeface="Times New Roman"/>
                        </a:rPr>
                        <a:t>0.48</a:t>
                      </a:r>
                      <a:endParaRPr lang="en-US" sz="1400" dirty="0">
                        <a:latin typeface="Times New Roman"/>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400" b="1" dirty="0">
                          <a:latin typeface="Times New Roman"/>
                          <a:ea typeface="SimSun"/>
                          <a:cs typeface="Times New Roman"/>
                        </a:rPr>
                        <a:t>0.19</a:t>
                      </a:r>
                      <a:endParaRPr lang="en-US" sz="1400" dirty="0">
                        <a:latin typeface="Times New Roman"/>
                        <a:ea typeface="SimSu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8" name="Rectangle 7"/>
          <p:cNvSpPr/>
          <p:nvPr/>
        </p:nvSpPr>
        <p:spPr>
          <a:xfrm>
            <a:off x="1524001" y="6412468"/>
            <a:ext cx="4195636" cy="369332"/>
          </a:xfrm>
          <a:prstGeom prst="rect">
            <a:avLst/>
          </a:prstGeom>
        </p:spPr>
        <p:txBody>
          <a:bodyPr wrap="none">
            <a:spAutoFit/>
          </a:bodyPr>
          <a:lstStyle/>
          <a:p>
            <a:r>
              <a:rPr lang="en-US" dirty="0" smtClean="0"/>
              <a:t>Units:  mol C m</a:t>
            </a:r>
            <a:r>
              <a:rPr lang="en-US" baseline="30000" dirty="0" smtClean="0"/>
              <a:t>-2</a:t>
            </a:r>
            <a:r>
              <a:rPr lang="en-US" dirty="0" smtClean="0"/>
              <a:t> yr</a:t>
            </a:r>
            <a:r>
              <a:rPr lang="en-US" baseline="30000" dirty="0" smtClean="0"/>
              <a:t>-1</a:t>
            </a:r>
            <a:r>
              <a:rPr lang="en-US" dirty="0" smtClean="0"/>
              <a:t>; “+” indicates net sink</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703135" y="707065"/>
            <a:ext cx="4419600" cy="304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18" name="Picture 2"/>
          <p:cNvPicPr>
            <a:picLocks noChangeAspect="1" noChangeArrowheads="1"/>
          </p:cNvPicPr>
          <p:nvPr/>
        </p:nvPicPr>
        <p:blipFill>
          <a:blip r:embed="rId3" cstate="print"/>
          <a:srcRect t="28205" b="48718"/>
          <a:stretch>
            <a:fillRect/>
          </a:stretch>
        </p:blipFill>
        <p:spPr bwMode="auto">
          <a:xfrm>
            <a:off x="4795837" y="990600"/>
            <a:ext cx="4348163" cy="1371600"/>
          </a:xfrm>
          <a:prstGeom prst="rect">
            <a:avLst/>
          </a:prstGeom>
          <a:noFill/>
          <a:ln w="9525">
            <a:noFill/>
            <a:miter lim="800000"/>
            <a:headEnd/>
            <a:tailEnd/>
          </a:ln>
          <a:effectLst/>
        </p:spPr>
      </p:pic>
      <p:sp>
        <p:nvSpPr>
          <p:cNvPr id="34819" name="Rectangle 2"/>
          <p:cNvSpPr>
            <a:spLocks noGrp="1" noChangeArrowheads="1"/>
          </p:cNvSpPr>
          <p:nvPr>
            <p:ph type="title"/>
          </p:nvPr>
        </p:nvSpPr>
        <p:spPr>
          <a:xfrm>
            <a:off x="381000" y="76200"/>
            <a:ext cx="8229600" cy="762000"/>
          </a:xfrm>
        </p:spPr>
        <p:txBody>
          <a:bodyPr>
            <a:normAutofit/>
          </a:bodyPr>
          <a:lstStyle/>
          <a:p>
            <a:r>
              <a:rPr lang="en-US" sz="2800" dirty="0" smtClean="0"/>
              <a:t>Coupled  Model Simulations:  </a:t>
            </a:r>
            <a:r>
              <a:rPr lang="en-US" sz="2800" dirty="0" smtClean="0">
                <a:solidFill>
                  <a:schemeClr val="tx1"/>
                </a:solidFill>
              </a:rPr>
              <a:t>1904-1910 vs. 2004-2010</a:t>
            </a:r>
            <a:endParaRPr lang="en-US" sz="2800" dirty="0" smtClean="0"/>
          </a:p>
        </p:txBody>
      </p:sp>
      <p:pic>
        <p:nvPicPr>
          <p:cNvPr id="34820" name="Picture 5"/>
          <p:cNvPicPr>
            <a:picLocks noChangeAspect="1" noChangeArrowheads="1"/>
          </p:cNvPicPr>
          <p:nvPr/>
        </p:nvPicPr>
        <p:blipFill>
          <a:blip r:embed="rId4" cstate="print"/>
          <a:srcRect/>
          <a:stretch>
            <a:fillRect/>
          </a:stretch>
        </p:blipFill>
        <p:spPr bwMode="auto">
          <a:xfrm>
            <a:off x="0" y="3194806"/>
            <a:ext cx="4724400" cy="3329820"/>
          </a:xfrm>
          <a:prstGeom prst="rect">
            <a:avLst/>
          </a:prstGeom>
          <a:noFill/>
          <a:ln w="9525">
            <a:noFill/>
            <a:miter lim="800000"/>
            <a:headEnd/>
            <a:tailEnd/>
          </a:ln>
          <a:effectLst/>
        </p:spPr>
      </p:pic>
      <p:sp>
        <p:nvSpPr>
          <p:cNvPr id="34821" name="Rectangle 3"/>
          <p:cNvSpPr>
            <a:spLocks noChangeArrowheads="1"/>
          </p:cNvSpPr>
          <p:nvPr/>
        </p:nvSpPr>
        <p:spPr bwMode="auto">
          <a:xfrm>
            <a:off x="327025" y="6067425"/>
            <a:ext cx="4572000" cy="369332"/>
          </a:xfrm>
          <a:prstGeom prst="rect">
            <a:avLst/>
          </a:prstGeom>
          <a:noFill/>
          <a:ln w="9525">
            <a:noFill/>
            <a:miter lim="800000"/>
            <a:headEnd/>
            <a:tailEnd/>
          </a:ln>
        </p:spPr>
        <p:txBody>
          <a:bodyPr>
            <a:spAutoFit/>
          </a:bodyPr>
          <a:lstStyle/>
          <a:p>
            <a:endParaRPr lang="en-US" dirty="0">
              <a:ea typeface="宋体" pitchFamily="2" charset="-122"/>
              <a:cs typeface="Tahoma" pitchFamily="34" charset="0"/>
            </a:endParaRPr>
          </a:p>
        </p:txBody>
      </p:sp>
      <p:sp>
        <p:nvSpPr>
          <p:cNvPr id="34822" name="Rectangle 1"/>
          <p:cNvSpPr>
            <a:spLocks noChangeArrowheads="1"/>
          </p:cNvSpPr>
          <p:nvPr/>
        </p:nvSpPr>
        <p:spPr bwMode="auto">
          <a:xfrm>
            <a:off x="228600" y="1371600"/>
            <a:ext cx="4572000" cy="1631216"/>
          </a:xfrm>
          <a:prstGeom prst="rect">
            <a:avLst/>
          </a:prstGeom>
          <a:noFill/>
          <a:ln w="9525">
            <a:noFill/>
            <a:miter lim="800000"/>
            <a:headEnd/>
            <a:tailEnd/>
          </a:ln>
        </p:spPr>
        <p:txBody>
          <a:bodyPr>
            <a:spAutoFit/>
          </a:bodyPr>
          <a:lstStyle/>
          <a:p>
            <a:pPr marL="233363" indent="-233363">
              <a:buFont typeface="Arial" pitchFamily="34" charset="0"/>
              <a:buChar char="•"/>
            </a:pPr>
            <a:r>
              <a:rPr lang="en-US" sz="2000" dirty="0" smtClean="0"/>
              <a:t> Increase in DIN export from MARB from 1904-1910 compared to 2004-2010</a:t>
            </a:r>
          </a:p>
          <a:p>
            <a:pPr marL="233363" indent="-233363">
              <a:buFont typeface="Arial" pitchFamily="34" charset="0"/>
              <a:buChar char="•"/>
            </a:pPr>
            <a:r>
              <a:rPr lang="en-US" altLang="zh-CN" sz="2000" dirty="0" smtClean="0">
                <a:ea typeface="宋体" pitchFamily="2" charset="-122"/>
                <a:cs typeface="Tahoma" pitchFamily="34" charset="0"/>
              </a:rPr>
              <a:t>Significant increase (18%) in ocean primary production</a:t>
            </a:r>
            <a:endParaRPr lang="en-US" sz="2000" dirty="0" smtClean="0">
              <a:ea typeface="宋体" pitchFamily="2" charset="-122"/>
              <a:cs typeface="Tahoma" pitchFamily="34" charset="0"/>
            </a:endParaRPr>
          </a:p>
        </p:txBody>
      </p:sp>
      <p:pic>
        <p:nvPicPr>
          <p:cNvPr id="7" name="Picture 2"/>
          <p:cNvPicPr>
            <a:picLocks noChangeAspect="1" noChangeArrowheads="1"/>
          </p:cNvPicPr>
          <p:nvPr/>
        </p:nvPicPr>
        <p:blipFill>
          <a:blip r:embed="rId3" cstate="print"/>
          <a:srcRect t="75641"/>
          <a:stretch>
            <a:fillRect/>
          </a:stretch>
        </p:blipFill>
        <p:spPr bwMode="auto">
          <a:xfrm>
            <a:off x="4795837" y="2319670"/>
            <a:ext cx="4348163" cy="1447800"/>
          </a:xfrm>
          <a:prstGeom prst="rect">
            <a:avLst/>
          </a:prstGeom>
          <a:noFill/>
          <a:ln w="9525">
            <a:noFill/>
            <a:miter lim="800000"/>
            <a:headEnd/>
            <a:tailEnd/>
          </a:ln>
          <a:effectLst/>
        </p:spPr>
      </p:pic>
      <p:pic>
        <p:nvPicPr>
          <p:cNvPr id="8" name="Picture 2"/>
          <p:cNvPicPr>
            <a:picLocks noChangeAspect="1" noChangeArrowheads="1"/>
          </p:cNvPicPr>
          <p:nvPr/>
        </p:nvPicPr>
        <p:blipFill>
          <a:blip r:embed="rId3" cstate="print"/>
          <a:srcRect b="92308"/>
          <a:stretch>
            <a:fillRect/>
          </a:stretch>
        </p:blipFill>
        <p:spPr bwMode="auto">
          <a:xfrm>
            <a:off x="4876800" y="685800"/>
            <a:ext cx="4348163" cy="457200"/>
          </a:xfrm>
          <a:prstGeom prst="rect">
            <a:avLst/>
          </a:prstGeom>
          <a:noFill/>
          <a:ln w="9525">
            <a:noFill/>
            <a:miter lim="800000"/>
            <a:headEnd/>
            <a:tailEnd/>
          </a:ln>
          <a:effectLst/>
        </p:spPr>
      </p:pic>
      <p:pic>
        <p:nvPicPr>
          <p:cNvPr id="9" name="Picture 4"/>
          <p:cNvPicPr>
            <a:picLocks noChangeAspect="1" noChangeArrowheads="1"/>
          </p:cNvPicPr>
          <p:nvPr/>
        </p:nvPicPr>
        <p:blipFill>
          <a:blip r:embed="rId5" cstate="print"/>
          <a:srcRect t="75623"/>
          <a:stretch>
            <a:fillRect/>
          </a:stretch>
        </p:blipFill>
        <p:spPr bwMode="auto">
          <a:xfrm>
            <a:off x="4720377" y="5256363"/>
            <a:ext cx="4423623" cy="1449237"/>
          </a:xfrm>
          <a:prstGeom prst="rect">
            <a:avLst/>
          </a:prstGeom>
          <a:noFill/>
          <a:ln w="9525">
            <a:noFill/>
            <a:miter lim="800000"/>
            <a:headEnd/>
            <a:tailEnd/>
          </a:ln>
          <a:effectLst/>
        </p:spPr>
      </p:pic>
      <p:pic>
        <p:nvPicPr>
          <p:cNvPr id="10" name="Picture 4"/>
          <p:cNvPicPr>
            <a:picLocks noChangeAspect="1" noChangeArrowheads="1"/>
          </p:cNvPicPr>
          <p:nvPr/>
        </p:nvPicPr>
        <p:blipFill>
          <a:blip r:embed="rId5" cstate="print"/>
          <a:srcRect t="28198" b="48731"/>
          <a:stretch>
            <a:fillRect/>
          </a:stretch>
        </p:blipFill>
        <p:spPr bwMode="auto">
          <a:xfrm>
            <a:off x="4724400" y="4038600"/>
            <a:ext cx="4423623" cy="1371600"/>
          </a:xfrm>
          <a:prstGeom prst="rect">
            <a:avLst/>
          </a:prstGeom>
          <a:noFill/>
          <a:ln w="9525">
            <a:noFill/>
            <a:miter lim="800000"/>
            <a:headEnd/>
            <a:tailEnd/>
          </a:ln>
          <a:effectLst/>
        </p:spPr>
      </p:pic>
      <p:pic>
        <p:nvPicPr>
          <p:cNvPr id="11" name="Picture 4"/>
          <p:cNvPicPr>
            <a:picLocks noChangeAspect="1" noChangeArrowheads="1"/>
          </p:cNvPicPr>
          <p:nvPr/>
        </p:nvPicPr>
        <p:blipFill>
          <a:blip r:embed="rId5" cstate="print"/>
          <a:srcRect b="94873"/>
          <a:stretch>
            <a:fillRect/>
          </a:stretch>
        </p:blipFill>
        <p:spPr bwMode="auto">
          <a:xfrm>
            <a:off x="4720377" y="3733800"/>
            <a:ext cx="4423623" cy="304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1143000"/>
          </a:xfrm>
        </p:spPr>
        <p:txBody>
          <a:bodyPr/>
          <a:lstStyle/>
          <a:p>
            <a:r>
              <a:rPr lang="en-US" dirty="0" smtClean="0"/>
              <a:t>Next Steps</a:t>
            </a:r>
            <a:endParaRPr lang="en-US" dirty="0"/>
          </a:p>
        </p:txBody>
      </p:sp>
      <p:sp>
        <p:nvSpPr>
          <p:cNvPr id="6" name="Content Placeholder 5"/>
          <p:cNvSpPr>
            <a:spLocks noGrp="1"/>
          </p:cNvSpPr>
          <p:nvPr>
            <p:ph idx="1"/>
          </p:nvPr>
        </p:nvSpPr>
        <p:spPr>
          <a:xfrm>
            <a:off x="457200" y="1036637"/>
            <a:ext cx="5715000" cy="5592763"/>
          </a:xfrm>
        </p:spPr>
        <p:txBody>
          <a:bodyPr>
            <a:normAutofit fontScale="77500" lnSpcReduction="20000"/>
          </a:bodyPr>
          <a:lstStyle/>
          <a:p>
            <a:r>
              <a:rPr lang="en-US" sz="2800" dirty="0" smtClean="0"/>
              <a:t>As part of our 2014 project, we will expand the spatial domain of our observational and integrated modeling approach to include both the Mississippi River basin and southeastern U.S., and examine terrestrial carbon storage and fluxes including characterization and quantification of biomass and carbon stocks and land-atmosphere, land-ocean, and sea-atmosphere fluxes of carbon dioxide and methane</a:t>
            </a:r>
          </a:p>
          <a:p>
            <a:r>
              <a:rPr lang="en-US" sz="2800" dirty="0" smtClean="0"/>
              <a:t>Examine different LULUCF scenarios within the terrestrial domain and different climate scenarios to assess effectiveness of carbon management strategies; </a:t>
            </a:r>
          </a:p>
          <a:p>
            <a:r>
              <a:rPr lang="en-US" sz="2800" dirty="0" smtClean="0"/>
              <a:t>Engage with other CMS projects and </a:t>
            </a:r>
            <a:r>
              <a:rPr lang="en-US" sz="2800" dirty="0" smtClean="0"/>
              <a:t>stakeholders to expand </a:t>
            </a:r>
            <a:r>
              <a:rPr lang="en-US" sz="2800" dirty="0" smtClean="0"/>
              <a:t>the scope of information </a:t>
            </a:r>
            <a:r>
              <a:rPr lang="en-US" sz="2800" dirty="0" smtClean="0"/>
              <a:t>provided based </a:t>
            </a:r>
            <a:r>
              <a:rPr lang="en-US" sz="2800" dirty="0" smtClean="0"/>
              <a:t>on user feedback, and explore possible transition of prototype products to fully operational status</a:t>
            </a:r>
          </a:p>
          <a:p>
            <a:endParaRPr lang="en-US" sz="2800" dirty="0"/>
          </a:p>
        </p:txBody>
      </p:sp>
      <p:pic>
        <p:nvPicPr>
          <p:cNvPr id="4" name="Picture 3"/>
          <p:cNvPicPr/>
          <p:nvPr/>
        </p:nvPicPr>
        <p:blipFill>
          <a:blip r:embed="rId3" cstate="print"/>
          <a:srcRect l="23798" t="11194" r="20810" b="8367"/>
          <a:stretch>
            <a:fillRect/>
          </a:stretch>
        </p:blipFill>
        <p:spPr bwMode="auto">
          <a:xfrm>
            <a:off x="6400800" y="3505200"/>
            <a:ext cx="2438400" cy="2209800"/>
          </a:xfrm>
          <a:prstGeom prst="rect">
            <a:avLst/>
          </a:prstGeom>
          <a:noFill/>
          <a:ln w="9525">
            <a:noFill/>
            <a:miter lim="800000"/>
            <a:headEnd/>
            <a:tailEnd/>
          </a:ln>
        </p:spPr>
      </p:pic>
      <p:pic>
        <p:nvPicPr>
          <p:cNvPr id="5" name="Picture 4"/>
          <p:cNvPicPr/>
          <p:nvPr/>
        </p:nvPicPr>
        <p:blipFill>
          <a:blip r:embed="rId4"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6400800" y="1219200"/>
            <a:ext cx="2438400" cy="21336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274638"/>
            <a:ext cx="3581400" cy="2163762"/>
          </a:xfrm>
        </p:spPr>
        <p:txBody>
          <a:bodyPr>
            <a:normAutofit/>
          </a:bodyPr>
          <a:lstStyle/>
          <a:p>
            <a:r>
              <a:rPr lang="en-US" dirty="0" smtClean="0"/>
              <a:t>Future Applications</a:t>
            </a:r>
            <a:endParaRPr lang="en-US" dirty="0"/>
          </a:p>
        </p:txBody>
      </p:sp>
      <p:sp>
        <p:nvSpPr>
          <p:cNvPr id="3" name="Content Placeholder 2"/>
          <p:cNvSpPr>
            <a:spLocks noGrp="1"/>
          </p:cNvSpPr>
          <p:nvPr>
            <p:ph idx="1"/>
          </p:nvPr>
        </p:nvSpPr>
        <p:spPr/>
        <p:txBody>
          <a:bodyPr>
            <a:noAutofit/>
          </a:bodyPr>
          <a:lstStyle/>
          <a:p>
            <a:pPr>
              <a:spcBef>
                <a:spcPts val="0"/>
              </a:spcBef>
            </a:pPr>
            <a:endParaRPr lang="en-US" sz="2400" dirty="0" smtClean="0"/>
          </a:p>
        </p:txBody>
      </p:sp>
      <p:sp>
        <p:nvSpPr>
          <p:cNvPr id="7" name="Oval 6"/>
          <p:cNvSpPr/>
          <p:nvPr/>
        </p:nvSpPr>
        <p:spPr>
          <a:xfrm>
            <a:off x="76200" y="17463"/>
            <a:ext cx="4800600" cy="2514600"/>
          </a:xfrm>
          <a:prstGeom prst="ellipse">
            <a:avLst/>
          </a:prstGeom>
          <a:solidFill>
            <a:srgbClr val="CC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C00000"/>
                </a:solidFill>
              </a:rPr>
              <a:t>Land</a:t>
            </a:r>
          </a:p>
          <a:p>
            <a:pPr algn="ctr">
              <a:defRPr/>
            </a:pPr>
            <a:r>
              <a:rPr lang="en-US" sz="1800" dirty="0"/>
              <a:t>Carbon Management</a:t>
            </a:r>
          </a:p>
          <a:p>
            <a:pPr algn="ctr">
              <a:defRPr/>
            </a:pPr>
            <a:r>
              <a:rPr lang="en-US" sz="1800" dirty="0"/>
              <a:t>Land Use Practices</a:t>
            </a:r>
          </a:p>
          <a:p>
            <a:pPr algn="ctr">
              <a:defRPr/>
            </a:pPr>
            <a:r>
              <a:rPr lang="en-US" sz="1800" dirty="0" smtClean="0"/>
              <a:t>Water and Forest </a:t>
            </a:r>
            <a:r>
              <a:rPr lang="en-US" sz="1800" dirty="0"/>
              <a:t>Management</a:t>
            </a:r>
          </a:p>
          <a:p>
            <a:pPr algn="ctr">
              <a:defRPr/>
            </a:pPr>
            <a:r>
              <a:rPr lang="en-US" sz="1800" dirty="0"/>
              <a:t>Agriculture, Fertilizer</a:t>
            </a:r>
          </a:p>
          <a:p>
            <a:pPr algn="ctr">
              <a:defRPr/>
            </a:pPr>
            <a:r>
              <a:rPr lang="en-US" sz="1800" dirty="0"/>
              <a:t>GHGs</a:t>
            </a:r>
          </a:p>
          <a:p>
            <a:pPr algn="ctr">
              <a:defRPr/>
            </a:pPr>
            <a:r>
              <a:rPr lang="en-US" sz="1800" dirty="0"/>
              <a:t>Energy and </a:t>
            </a:r>
            <a:r>
              <a:rPr lang="en-US" sz="1800" dirty="0" err="1"/>
              <a:t>Biofuels</a:t>
            </a:r>
            <a:endParaRPr lang="en-US" sz="1800" dirty="0"/>
          </a:p>
          <a:p>
            <a:pPr algn="ctr">
              <a:defRPr/>
            </a:pPr>
            <a:r>
              <a:rPr lang="en-US" sz="1800" dirty="0"/>
              <a:t>Development</a:t>
            </a:r>
          </a:p>
        </p:txBody>
      </p:sp>
      <p:sp>
        <p:nvSpPr>
          <p:cNvPr id="8" name="Oval 7"/>
          <p:cNvSpPr/>
          <p:nvPr/>
        </p:nvSpPr>
        <p:spPr>
          <a:xfrm>
            <a:off x="5181600" y="4876800"/>
            <a:ext cx="3962400" cy="1981200"/>
          </a:xfrm>
          <a:prstGeom prst="ellipse">
            <a:avLst/>
          </a:prstGeom>
          <a:solidFill>
            <a:srgbClr val="52CEA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C00000"/>
                </a:solidFill>
              </a:rPr>
              <a:t>Ocean Carbon Reservoir</a:t>
            </a:r>
          </a:p>
          <a:p>
            <a:pPr algn="ctr">
              <a:defRPr/>
            </a:pPr>
            <a:r>
              <a:rPr lang="en-US" sz="2000" dirty="0" smtClean="0"/>
              <a:t>Long term Sequestration of Carbon?</a:t>
            </a:r>
            <a:endParaRPr lang="en-US" sz="2000" dirty="0"/>
          </a:p>
        </p:txBody>
      </p:sp>
      <p:sp>
        <p:nvSpPr>
          <p:cNvPr id="9" name="Oval 8"/>
          <p:cNvSpPr/>
          <p:nvPr/>
        </p:nvSpPr>
        <p:spPr>
          <a:xfrm>
            <a:off x="1447800" y="4114800"/>
            <a:ext cx="4038600" cy="2667000"/>
          </a:xfrm>
          <a:prstGeom prst="ellipse">
            <a:avLst/>
          </a:prstGeom>
          <a:solidFill>
            <a:srgbClr val="68A8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740000"/>
                </a:solidFill>
              </a:rPr>
              <a:t>Coastal Margin</a:t>
            </a:r>
          </a:p>
          <a:p>
            <a:pPr algn="ctr">
              <a:defRPr/>
            </a:pPr>
            <a:r>
              <a:rPr lang="en-US" sz="1800" dirty="0" smtClean="0"/>
              <a:t>Air-sea flux of CO</a:t>
            </a:r>
            <a:r>
              <a:rPr lang="en-US" sz="1800" baseline="-25000" dirty="0" smtClean="0"/>
              <a:t>2</a:t>
            </a:r>
          </a:p>
          <a:p>
            <a:pPr algn="ctr">
              <a:defRPr/>
            </a:pPr>
            <a:r>
              <a:rPr lang="en-US" sz="1800" dirty="0" smtClean="0"/>
              <a:t>Nutrients </a:t>
            </a:r>
            <a:r>
              <a:rPr lang="en-US" sz="1800" dirty="0"/>
              <a:t>and Hypoxia</a:t>
            </a:r>
          </a:p>
          <a:p>
            <a:pPr algn="ctr">
              <a:defRPr/>
            </a:pPr>
            <a:r>
              <a:rPr lang="en-US" sz="1800" dirty="0"/>
              <a:t>Ocean Acidification</a:t>
            </a:r>
          </a:p>
          <a:p>
            <a:pPr algn="ctr">
              <a:defRPr/>
            </a:pPr>
            <a:r>
              <a:rPr lang="en-US" sz="1800" dirty="0"/>
              <a:t>Wetlands Loss</a:t>
            </a:r>
          </a:p>
          <a:p>
            <a:pPr algn="ctr">
              <a:defRPr/>
            </a:pPr>
            <a:r>
              <a:rPr lang="en-US" sz="1800" dirty="0"/>
              <a:t>Coastal Restoration</a:t>
            </a:r>
          </a:p>
          <a:p>
            <a:pPr algn="ctr">
              <a:defRPr/>
            </a:pPr>
            <a:r>
              <a:rPr lang="en-US" sz="1800" dirty="0"/>
              <a:t>Water Quality</a:t>
            </a:r>
          </a:p>
          <a:p>
            <a:pPr algn="ctr">
              <a:defRPr/>
            </a:pPr>
            <a:r>
              <a:rPr lang="en-US" sz="1800" dirty="0"/>
              <a:t>Fisheries Habitat</a:t>
            </a:r>
          </a:p>
          <a:p>
            <a:pPr algn="ctr">
              <a:defRPr/>
            </a:pPr>
            <a:r>
              <a:rPr lang="en-US" sz="1800" dirty="0"/>
              <a:t>Sea Level Rise</a:t>
            </a:r>
          </a:p>
        </p:txBody>
      </p:sp>
      <p:sp>
        <p:nvSpPr>
          <p:cNvPr id="10" name="Right Arrow 9"/>
          <p:cNvSpPr/>
          <p:nvPr/>
        </p:nvSpPr>
        <p:spPr>
          <a:xfrm rot="3508646">
            <a:off x="1691448" y="3033579"/>
            <a:ext cx="1984108" cy="609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River Export</a:t>
            </a:r>
          </a:p>
        </p:txBody>
      </p:sp>
      <p:sp>
        <p:nvSpPr>
          <p:cNvPr id="11" name="Right Arrow 10"/>
          <p:cNvSpPr/>
          <p:nvPr/>
        </p:nvSpPr>
        <p:spPr>
          <a:xfrm rot="325010">
            <a:off x="4673967" y="4938979"/>
            <a:ext cx="1346200" cy="609600"/>
          </a:xfrm>
          <a:prstGeom prst="rightArrow">
            <a:avLst/>
          </a:prstGeom>
          <a:solidFill>
            <a:srgbClr val="52CEA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Export</a:t>
            </a:r>
          </a:p>
        </p:txBody>
      </p:sp>
      <p:sp>
        <p:nvSpPr>
          <p:cNvPr id="12" name="TextBox 11"/>
          <p:cNvSpPr txBox="1"/>
          <p:nvPr/>
        </p:nvSpPr>
        <p:spPr>
          <a:xfrm>
            <a:off x="3733800" y="2514600"/>
            <a:ext cx="5257800" cy="1323439"/>
          </a:xfrm>
          <a:prstGeom prst="rect">
            <a:avLst/>
          </a:prstGeom>
          <a:noFill/>
        </p:spPr>
        <p:txBody>
          <a:bodyPr>
            <a:spAutoFit/>
          </a:bodyPr>
          <a:lstStyle/>
          <a:p>
            <a:pPr marL="287338" indent="-287338">
              <a:spcBef>
                <a:spcPts val="600"/>
              </a:spcBef>
              <a:buFont typeface="Arial" pitchFamily="34" charset="0"/>
              <a:buChar char="•"/>
              <a:defRPr/>
            </a:pPr>
            <a:r>
              <a:rPr lang="en-US" sz="2000" b="1" dirty="0">
                <a:latin typeface="+mn-lt"/>
              </a:rPr>
              <a:t>Model development will provide decision support for issues related to carbon management, water quality, and ecosystem sustainability</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lstStyle/>
          <a:p>
            <a:r>
              <a:rPr lang="en-US" dirty="0" smtClean="0"/>
              <a:t>Overview</a:t>
            </a:r>
            <a:endParaRPr lang="en-US" dirty="0"/>
          </a:p>
        </p:txBody>
      </p:sp>
      <p:sp>
        <p:nvSpPr>
          <p:cNvPr id="3" name="Content Placeholder 2"/>
          <p:cNvSpPr>
            <a:spLocks noGrp="1"/>
          </p:cNvSpPr>
          <p:nvPr>
            <p:ph idx="1"/>
          </p:nvPr>
        </p:nvSpPr>
        <p:spPr>
          <a:xfrm>
            <a:off x="457200" y="990600"/>
            <a:ext cx="8229600" cy="5410200"/>
          </a:xfrm>
        </p:spPr>
        <p:txBody>
          <a:bodyPr>
            <a:noAutofit/>
          </a:bodyPr>
          <a:lstStyle/>
          <a:p>
            <a:pPr>
              <a:spcBef>
                <a:spcPts val="0"/>
              </a:spcBef>
            </a:pPr>
            <a:r>
              <a:rPr lang="en-US" sz="2800" dirty="0" smtClean="0"/>
              <a:t>Introduction</a:t>
            </a:r>
          </a:p>
          <a:p>
            <a:pPr lvl="1">
              <a:spcBef>
                <a:spcPts val="0"/>
              </a:spcBef>
            </a:pPr>
            <a:r>
              <a:rPr lang="en-US" sz="2400" dirty="0" smtClean="0"/>
              <a:t>Uncertainties in coastal carbon budgets</a:t>
            </a:r>
          </a:p>
          <a:p>
            <a:pPr lvl="1">
              <a:spcBef>
                <a:spcPts val="0"/>
              </a:spcBef>
            </a:pPr>
            <a:r>
              <a:rPr lang="en-US" sz="2400" dirty="0" smtClean="0"/>
              <a:t>Objectives of NASA Carbon Monitoring System Phase 2 Project (2012)</a:t>
            </a:r>
            <a:endParaRPr lang="en-US" sz="1800" dirty="0" smtClean="0"/>
          </a:p>
          <a:p>
            <a:pPr>
              <a:spcBef>
                <a:spcPts val="0"/>
              </a:spcBef>
            </a:pPr>
            <a:r>
              <a:rPr lang="en-US" sz="2800" dirty="0" smtClean="0"/>
              <a:t>Approach</a:t>
            </a:r>
          </a:p>
          <a:p>
            <a:pPr lvl="1">
              <a:spcBef>
                <a:spcPts val="0"/>
              </a:spcBef>
            </a:pPr>
            <a:r>
              <a:rPr lang="en-US" sz="2400" dirty="0" smtClean="0"/>
              <a:t>Coupled models of land-ocean-atmospheric fluxes and exchanges</a:t>
            </a:r>
          </a:p>
          <a:p>
            <a:pPr lvl="1">
              <a:spcBef>
                <a:spcPts val="0"/>
              </a:spcBef>
            </a:pPr>
            <a:r>
              <a:rPr lang="en-US" sz="2200" dirty="0" smtClean="0"/>
              <a:t>Dynamic Land Ecosystem Model</a:t>
            </a:r>
          </a:p>
          <a:p>
            <a:pPr lvl="1">
              <a:spcBef>
                <a:spcPts val="0"/>
              </a:spcBef>
            </a:pPr>
            <a:r>
              <a:rPr lang="en-US" sz="2200" dirty="0" smtClean="0"/>
              <a:t>Ocean Biogeochemistry Model</a:t>
            </a:r>
          </a:p>
          <a:p>
            <a:pPr>
              <a:spcBef>
                <a:spcPts val="0"/>
              </a:spcBef>
            </a:pPr>
            <a:r>
              <a:rPr lang="en-US" sz="2800" dirty="0" smtClean="0"/>
              <a:t>Results – Carbon Fluxes and Exchanges</a:t>
            </a:r>
          </a:p>
          <a:p>
            <a:pPr>
              <a:spcBef>
                <a:spcPts val="0"/>
              </a:spcBef>
            </a:pPr>
            <a:r>
              <a:rPr lang="en-US" sz="2800" dirty="0" smtClean="0"/>
              <a:t>Uncertainty</a:t>
            </a:r>
          </a:p>
          <a:p>
            <a:pPr>
              <a:spcBef>
                <a:spcPts val="0"/>
              </a:spcBef>
            </a:pPr>
            <a:r>
              <a:rPr lang="en-US" sz="2800" dirty="0" smtClean="0"/>
              <a:t>Products</a:t>
            </a:r>
          </a:p>
          <a:p>
            <a:pPr>
              <a:spcBef>
                <a:spcPts val="0"/>
              </a:spcBef>
            </a:pPr>
            <a:r>
              <a:rPr lang="en-US" sz="2800" dirty="0" smtClean="0"/>
              <a:t>Next Steps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63562"/>
          </a:xfrm>
        </p:spPr>
        <p:txBody>
          <a:bodyPr>
            <a:noAutofit/>
          </a:bodyPr>
          <a:lstStyle/>
          <a:p>
            <a:r>
              <a:rPr lang="en-US" sz="2400" dirty="0" smtClean="0"/>
              <a:t>Recognized Importance of Coastal Carbon in Assessing Global Carbon Budgets</a:t>
            </a:r>
            <a:endParaRPr lang="en-US" sz="2400" dirty="0"/>
          </a:p>
        </p:txBody>
      </p:sp>
      <p:sp>
        <p:nvSpPr>
          <p:cNvPr id="3" name="Content Placeholder 2"/>
          <p:cNvSpPr>
            <a:spLocks noGrp="1"/>
          </p:cNvSpPr>
          <p:nvPr>
            <p:ph idx="1"/>
          </p:nvPr>
        </p:nvSpPr>
        <p:spPr/>
        <p:txBody>
          <a:bodyPr/>
          <a:lstStyle/>
          <a:p>
            <a:endParaRPr lang="en-US" dirty="0"/>
          </a:p>
        </p:txBody>
      </p:sp>
      <p:grpSp>
        <p:nvGrpSpPr>
          <p:cNvPr id="4" name="Group 6"/>
          <p:cNvGrpSpPr/>
          <p:nvPr/>
        </p:nvGrpSpPr>
        <p:grpSpPr>
          <a:xfrm>
            <a:off x="762000" y="914400"/>
            <a:ext cx="2438400" cy="3048000"/>
            <a:chOff x="5396089" y="1371600"/>
            <a:chExt cx="3519311" cy="4343400"/>
          </a:xfrm>
        </p:grpSpPr>
        <p:pic>
          <p:nvPicPr>
            <p:cNvPr id="5" name="Picture 2"/>
            <p:cNvPicPr>
              <a:picLocks noChangeAspect="1" noChangeArrowheads="1"/>
            </p:cNvPicPr>
            <p:nvPr/>
          </p:nvPicPr>
          <p:blipFill>
            <a:blip r:embed="rId2" cstate="print"/>
            <a:srcRect l="32031" t="19333" r="34375" b="8667"/>
            <a:stretch>
              <a:fillRect/>
            </a:stretch>
          </p:blipFill>
          <p:spPr bwMode="auto">
            <a:xfrm>
              <a:off x="5396089" y="1371600"/>
              <a:ext cx="3519311" cy="4343400"/>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l="33485" t="81228" r="59967" b="9930"/>
            <a:stretch>
              <a:fillRect/>
            </a:stretch>
          </p:blipFill>
          <p:spPr bwMode="auto">
            <a:xfrm>
              <a:off x="5486400" y="1371600"/>
              <a:ext cx="685800" cy="533400"/>
            </a:xfrm>
            <a:prstGeom prst="rect">
              <a:avLst/>
            </a:prstGeom>
            <a:noFill/>
            <a:ln w="9525">
              <a:noFill/>
              <a:miter lim="800000"/>
              <a:headEnd/>
              <a:tailEnd/>
            </a:ln>
          </p:spPr>
        </p:pic>
      </p:grpSp>
      <p:pic>
        <p:nvPicPr>
          <p:cNvPr id="7" name="Picture 2"/>
          <p:cNvPicPr>
            <a:picLocks noChangeAspect="1" noChangeArrowheads="1"/>
          </p:cNvPicPr>
          <p:nvPr/>
        </p:nvPicPr>
        <p:blipFill>
          <a:blip r:embed="rId3" cstate="print"/>
          <a:srcRect l="25000" t="8667" r="32031" b="4667"/>
          <a:stretch>
            <a:fillRect/>
          </a:stretch>
        </p:blipFill>
        <p:spPr bwMode="auto">
          <a:xfrm>
            <a:off x="3733800" y="914400"/>
            <a:ext cx="2514600" cy="304800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4953000" y="3962401"/>
            <a:ext cx="2590800" cy="2819399"/>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2057400" y="3962400"/>
            <a:ext cx="2438400" cy="2786743"/>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1600200" y="3886200"/>
            <a:ext cx="6195554" cy="2776811"/>
          </a:xfrm>
          <a:prstGeom prst="rect">
            <a:avLst/>
          </a:prstGeom>
          <a:noFill/>
          <a:ln w="9525">
            <a:noFill/>
            <a:miter lim="800000"/>
            <a:headEnd/>
            <a:tailEnd/>
          </a:ln>
        </p:spPr>
      </p:pic>
      <p:sp>
        <p:nvSpPr>
          <p:cNvPr id="2" name="Title 1"/>
          <p:cNvSpPr>
            <a:spLocks noGrp="1"/>
          </p:cNvSpPr>
          <p:nvPr>
            <p:ph type="title"/>
          </p:nvPr>
        </p:nvSpPr>
        <p:spPr>
          <a:xfrm>
            <a:off x="457200" y="152400"/>
            <a:ext cx="8229600" cy="533400"/>
          </a:xfrm>
        </p:spPr>
        <p:txBody>
          <a:bodyPr>
            <a:noAutofit/>
          </a:bodyPr>
          <a:lstStyle/>
          <a:p>
            <a:r>
              <a:rPr lang="en-US" sz="2800" dirty="0" smtClean="0"/>
              <a:t>Introduction:  Uncertainties in Coastal Carbon Budgets</a:t>
            </a:r>
            <a:endParaRPr lang="en-US" sz="2800" dirty="0"/>
          </a:p>
        </p:txBody>
      </p:sp>
      <p:sp>
        <p:nvSpPr>
          <p:cNvPr id="3" name="Content Placeholder 2"/>
          <p:cNvSpPr>
            <a:spLocks noGrp="1"/>
          </p:cNvSpPr>
          <p:nvPr>
            <p:ph idx="1"/>
          </p:nvPr>
        </p:nvSpPr>
        <p:spPr>
          <a:xfrm>
            <a:off x="381000" y="762000"/>
            <a:ext cx="8534400" cy="4525963"/>
          </a:xfrm>
        </p:spPr>
        <p:txBody>
          <a:bodyPr>
            <a:noAutofit/>
          </a:bodyPr>
          <a:lstStyle/>
          <a:p>
            <a:pPr>
              <a:spcBef>
                <a:spcPts val="0"/>
              </a:spcBef>
              <a:spcAft>
                <a:spcPts val="600"/>
              </a:spcAft>
            </a:pPr>
            <a:r>
              <a:rPr lang="en-US" sz="2000" dirty="0" smtClean="0"/>
              <a:t>Carbon fluxes in the coastal margins remain poorly constrained in global carbon budgets, yet contribute disproportionately relative to surface area (Liu et al., 2010; Borges, 2011; Cai, 2011; Chen et al., 2013; Bauer et al., 2013)</a:t>
            </a:r>
          </a:p>
          <a:p>
            <a:pPr>
              <a:spcBef>
                <a:spcPts val="0"/>
              </a:spcBef>
              <a:spcAft>
                <a:spcPts val="600"/>
              </a:spcAft>
            </a:pPr>
            <a:r>
              <a:rPr lang="en-US" sz="2000" dirty="0" smtClean="0"/>
              <a:t>Changes in coastal carbon flows and related feedbacks on atmospheric CO</a:t>
            </a:r>
            <a:r>
              <a:rPr lang="en-US" sz="2000" baseline="-25000" dirty="0" smtClean="0"/>
              <a:t>2</a:t>
            </a:r>
            <a:r>
              <a:rPr lang="en-US" sz="2000" dirty="0" smtClean="0"/>
              <a:t> are sensitive to 1) coastal physics, 2) changes in terrestrial carbon and nutrient inputs, and 3) ocean acidification (Borges, 2011) </a:t>
            </a:r>
          </a:p>
          <a:p>
            <a:pPr>
              <a:spcBef>
                <a:spcPts val="0"/>
              </a:spcBef>
              <a:spcAft>
                <a:spcPts val="600"/>
              </a:spcAft>
            </a:pPr>
            <a:r>
              <a:rPr lang="en-US" sz="2000" dirty="0" smtClean="0"/>
              <a:t>Reductions in uncertainties as well as ability to project changes in carbon fluxes in response to climate- and human-related activities will benefit carbon management efforts </a:t>
            </a:r>
          </a:p>
          <a:p>
            <a:pPr>
              <a:spcBef>
                <a:spcPts val="0"/>
              </a:spcBef>
              <a:spcAft>
                <a:spcPts val="600"/>
              </a:spcAft>
            </a:pPr>
            <a:endParaRPr lang="en-US" sz="2000" dirty="0" smtClean="0"/>
          </a:p>
        </p:txBody>
      </p:sp>
      <p:sp>
        <p:nvSpPr>
          <p:cNvPr id="8" name="TextBox 7"/>
          <p:cNvSpPr txBox="1"/>
          <p:nvPr/>
        </p:nvSpPr>
        <p:spPr>
          <a:xfrm>
            <a:off x="5410200" y="6336268"/>
            <a:ext cx="2514600" cy="307777"/>
          </a:xfrm>
          <a:prstGeom prst="rect">
            <a:avLst/>
          </a:prstGeom>
          <a:noFill/>
        </p:spPr>
        <p:txBody>
          <a:bodyPr wrap="square" rtlCol="0">
            <a:spAutoFit/>
          </a:bodyPr>
          <a:lstStyle/>
          <a:p>
            <a:r>
              <a:rPr lang="en-US" sz="1400" dirty="0" smtClean="0">
                <a:latin typeface="Arial" pitchFamily="34" charset="0"/>
                <a:cs typeface="Arial" pitchFamily="34" charset="0"/>
              </a:rPr>
              <a:t>Cai (2011) Ann Rev Mar Sci</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Autofit/>
          </a:bodyPr>
          <a:lstStyle/>
          <a:p>
            <a:pPr lvl="1" algn="ctr" rtl="0">
              <a:spcBef>
                <a:spcPct val="0"/>
              </a:spcBef>
            </a:pPr>
            <a:r>
              <a:rPr lang="en-US" sz="2900" dirty="0" smtClean="0"/>
              <a:t>Project Objectives</a:t>
            </a:r>
            <a:endParaRPr lang="en-US" sz="2900" dirty="0"/>
          </a:p>
        </p:txBody>
      </p:sp>
      <p:sp>
        <p:nvSpPr>
          <p:cNvPr id="3" name="Content Placeholder 2"/>
          <p:cNvSpPr>
            <a:spLocks noGrp="1"/>
          </p:cNvSpPr>
          <p:nvPr>
            <p:ph idx="1"/>
          </p:nvPr>
        </p:nvSpPr>
        <p:spPr>
          <a:xfrm>
            <a:off x="457200" y="838200"/>
            <a:ext cx="8229600" cy="4144963"/>
          </a:xfrm>
        </p:spPr>
        <p:txBody>
          <a:bodyPr>
            <a:noAutofit/>
          </a:bodyPr>
          <a:lstStyle/>
          <a:p>
            <a:pPr>
              <a:spcBef>
                <a:spcPts val="0"/>
              </a:spcBef>
            </a:pPr>
            <a:r>
              <a:rPr lang="en-US" sz="2400" dirty="0" smtClean="0"/>
              <a:t>Estimation of land‐ocean‐atmosphere carbon and nutrient fluxes and exchanges in the Mississippi River including land-ocean, coastal air-sea, and coastal to open ocean exchanges</a:t>
            </a:r>
          </a:p>
          <a:p>
            <a:pPr>
              <a:spcBef>
                <a:spcPts val="0"/>
              </a:spcBef>
            </a:pPr>
            <a:r>
              <a:rPr lang="en-US" sz="2400" dirty="0" smtClean="0"/>
              <a:t>Develop observational and modeled geospatial products and associated uncertainties for land, ocean and atmospheric fluxes and exchanges in support of carbon monitoring</a:t>
            </a:r>
          </a:p>
          <a:p>
            <a:pPr>
              <a:spcBef>
                <a:spcPts val="0"/>
              </a:spcBef>
            </a:pPr>
            <a:endParaRPr lang="en-US" sz="2400" dirty="0" smtClean="0"/>
          </a:p>
        </p:txBody>
      </p:sp>
      <p:pic>
        <p:nvPicPr>
          <p:cNvPr id="8" name="Picture 2" descr="C:\Steve\DOCUMENT\Conferences\Carbon Monitoring Workshop\land_ocean_diagram_revised.tif"/>
          <p:cNvPicPr>
            <a:picLocks noChangeAspect="1" noChangeArrowheads="1"/>
          </p:cNvPicPr>
          <p:nvPr/>
        </p:nvPicPr>
        <p:blipFill>
          <a:blip r:embed="rId2" cstate="print"/>
          <a:srcRect/>
          <a:stretch>
            <a:fillRect/>
          </a:stretch>
        </p:blipFill>
        <p:spPr bwMode="auto">
          <a:xfrm>
            <a:off x="262238" y="3505200"/>
            <a:ext cx="4315254" cy="3172141"/>
          </a:xfrm>
          <a:prstGeom prst="rect">
            <a:avLst/>
          </a:prstGeom>
          <a:ln>
            <a:noFill/>
          </a:ln>
          <a:effectLst>
            <a:outerShdw blurRad="190500" algn="tl" rotWithShape="0">
              <a:srgbClr val="000000">
                <a:alpha val="70000"/>
              </a:srgbClr>
            </a:outerShdw>
          </a:effectLst>
        </p:spPr>
      </p:pic>
      <p:pic>
        <p:nvPicPr>
          <p:cNvPr id="6" name="Picture 5"/>
          <p:cNvPicPr/>
          <p:nvPr/>
        </p:nvPicPr>
        <p:blipFill>
          <a:blip r:embed="rId3" cstate="print"/>
          <a:srcRect l="23798" t="11194" r="20810" b="8367"/>
          <a:stretch>
            <a:fillRect/>
          </a:stretch>
        </p:blipFill>
        <p:spPr bwMode="auto">
          <a:xfrm>
            <a:off x="4648200" y="3505200"/>
            <a:ext cx="4114800"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pPr lvl="1" algn="ctr" rtl="0">
              <a:spcBef>
                <a:spcPct val="0"/>
              </a:spcBef>
            </a:pPr>
            <a:r>
              <a:rPr lang="en-US" sz="4000" dirty="0" smtClean="0"/>
              <a:t>Approach:  Coupled Terrestrial-Ocean Models</a:t>
            </a:r>
            <a:endParaRPr lang="en-US" sz="3200" dirty="0"/>
          </a:p>
        </p:txBody>
      </p:sp>
      <p:sp>
        <p:nvSpPr>
          <p:cNvPr id="3" name="Content Placeholder 2"/>
          <p:cNvSpPr>
            <a:spLocks noGrp="1"/>
          </p:cNvSpPr>
          <p:nvPr>
            <p:ph idx="1"/>
          </p:nvPr>
        </p:nvSpPr>
        <p:spPr>
          <a:xfrm>
            <a:off x="457200" y="990600"/>
            <a:ext cx="8229600" cy="4525963"/>
          </a:xfrm>
        </p:spPr>
        <p:txBody>
          <a:bodyPr>
            <a:noAutofit/>
          </a:bodyPr>
          <a:lstStyle/>
          <a:p>
            <a:pPr>
              <a:spcBef>
                <a:spcPts val="0"/>
              </a:spcBef>
            </a:pPr>
            <a:endParaRPr lang="en-US" sz="2400" dirty="0" smtClean="0"/>
          </a:p>
        </p:txBody>
      </p:sp>
      <p:sp>
        <p:nvSpPr>
          <p:cNvPr id="5" name="TextBox 4"/>
          <p:cNvSpPr txBox="1"/>
          <p:nvPr/>
        </p:nvSpPr>
        <p:spPr>
          <a:xfrm>
            <a:off x="76200" y="3733800"/>
            <a:ext cx="2819400" cy="2031325"/>
          </a:xfrm>
          <a:prstGeom prst="rect">
            <a:avLst/>
          </a:prstGeom>
          <a:noFill/>
        </p:spPr>
        <p:txBody>
          <a:bodyPr wrap="square" rtlCol="0">
            <a:spAutoFit/>
          </a:bodyPr>
          <a:lstStyle/>
          <a:p>
            <a:r>
              <a:rPr lang="en-US" i="1" dirty="0" smtClean="0"/>
              <a:t>Dynamic Land Ecosystem Model used to estimate spatial and temporal patterns of delivery of water, carbon, and nitrogen and compared to data-based observations</a:t>
            </a:r>
            <a:endParaRPr lang="en-US" dirty="0"/>
          </a:p>
        </p:txBody>
      </p:sp>
      <p:sp>
        <p:nvSpPr>
          <p:cNvPr id="6" name="TextBox 5"/>
          <p:cNvSpPr txBox="1"/>
          <p:nvPr/>
        </p:nvSpPr>
        <p:spPr>
          <a:xfrm>
            <a:off x="6858000" y="1600200"/>
            <a:ext cx="2209800" cy="2308324"/>
          </a:xfrm>
          <a:prstGeom prst="rect">
            <a:avLst/>
          </a:prstGeom>
          <a:noFill/>
        </p:spPr>
        <p:txBody>
          <a:bodyPr wrap="square" rtlCol="0">
            <a:spAutoFit/>
          </a:bodyPr>
          <a:lstStyle/>
          <a:p>
            <a:r>
              <a:rPr lang="en-US" i="1" dirty="0" smtClean="0"/>
              <a:t>DLEM terrestrial outputs linked to a physical-biogeochemical model to characterize coastal carbon fluxes and ecosystem dynamics</a:t>
            </a:r>
            <a:endParaRPr lang="en-US" i="1" baseline="-25000" dirty="0" smtClean="0"/>
          </a:p>
        </p:txBody>
      </p:sp>
      <p:pic>
        <p:nvPicPr>
          <p:cNvPr id="7" name="Picture 2" descr="C:\Steve\DOCUMENT\Conferences\Carbon Monitoring Workshop\land_ocean_diagram_revised.tif"/>
          <p:cNvPicPr>
            <a:picLocks noChangeAspect="1" noChangeArrowheads="1"/>
          </p:cNvPicPr>
          <p:nvPr/>
        </p:nvPicPr>
        <p:blipFill>
          <a:blip r:embed="rId3" cstate="print"/>
          <a:srcRect/>
          <a:stretch>
            <a:fillRect/>
          </a:stretch>
        </p:blipFill>
        <p:spPr bwMode="auto">
          <a:xfrm>
            <a:off x="2971800" y="1371600"/>
            <a:ext cx="3835400" cy="2819400"/>
          </a:xfrm>
          <a:prstGeom prst="rect">
            <a:avLst/>
          </a:prstGeom>
          <a:ln>
            <a:noFill/>
          </a:ln>
          <a:effectLst>
            <a:outerShdw blurRad="190500" algn="tl" rotWithShape="0">
              <a:srgbClr val="000000">
                <a:alpha val="70000"/>
              </a:srgbClr>
            </a:outerShdw>
          </a:effectLst>
        </p:spPr>
      </p:pic>
      <p:pic>
        <p:nvPicPr>
          <p:cNvPr id="8" name="Picture 67"/>
          <p:cNvPicPr>
            <a:picLocks noChangeAspect="1" noChangeArrowheads="1"/>
          </p:cNvPicPr>
          <p:nvPr/>
        </p:nvPicPr>
        <p:blipFill>
          <a:blip r:embed="rId4" cstate="print"/>
          <a:srcRect l="46776" t="1608"/>
          <a:stretch>
            <a:fillRect/>
          </a:stretch>
        </p:blipFill>
        <p:spPr bwMode="auto">
          <a:xfrm>
            <a:off x="7472390" y="4419600"/>
            <a:ext cx="1519210" cy="1752600"/>
          </a:xfrm>
          <a:prstGeom prst="rect">
            <a:avLst/>
          </a:prstGeom>
          <a:noFill/>
          <a:ln w="9525">
            <a:noFill/>
            <a:miter lim="800000"/>
            <a:headEnd/>
            <a:tailEnd/>
          </a:ln>
        </p:spPr>
      </p:pic>
      <p:pic>
        <p:nvPicPr>
          <p:cNvPr id="10" name="Picture 9"/>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52400" y="1676400"/>
            <a:ext cx="2726436" cy="1981199"/>
          </a:xfrm>
          <a:prstGeom prst="rect">
            <a:avLst/>
          </a:prstGeom>
          <a:noFill/>
        </p:spPr>
      </p:pic>
      <p:sp>
        <p:nvSpPr>
          <p:cNvPr id="11" name="TextBox 10"/>
          <p:cNvSpPr txBox="1"/>
          <p:nvPr/>
        </p:nvSpPr>
        <p:spPr>
          <a:xfrm>
            <a:off x="2863701" y="4267200"/>
            <a:ext cx="2209800" cy="2308324"/>
          </a:xfrm>
          <a:prstGeom prst="rect">
            <a:avLst/>
          </a:prstGeom>
          <a:noFill/>
        </p:spPr>
        <p:txBody>
          <a:bodyPr wrap="square" rtlCol="0">
            <a:spAutoFit/>
          </a:bodyPr>
          <a:lstStyle/>
          <a:p>
            <a:r>
              <a:rPr lang="en-US" i="1" dirty="0" smtClean="0"/>
              <a:t>Modeling efforts supported by field survey-based and satellite-based observations of carbon fluxes and other biogeochemical processes</a:t>
            </a:r>
            <a:endParaRPr lang="en-US" dirty="0"/>
          </a:p>
        </p:txBody>
      </p:sp>
      <p:pic>
        <p:nvPicPr>
          <p:cNvPr id="12" name="Picture 11"/>
          <p:cNvPicPr>
            <a:picLocks noChangeAspect="1" noChangeArrowheads="1"/>
          </p:cNvPicPr>
          <p:nvPr/>
        </p:nvPicPr>
        <p:blipFill>
          <a:blip r:embed="rId6" cstate="print"/>
          <a:srcRect/>
          <a:stretch>
            <a:fillRect/>
          </a:stretch>
        </p:blipFill>
        <p:spPr bwMode="auto">
          <a:xfrm>
            <a:off x="5056947" y="4419600"/>
            <a:ext cx="2334453" cy="1749223"/>
          </a:xfrm>
          <a:prstGeom prst="rect">
            <a:avLst/>
          </a:prstGeom>
          <a:noFill/>
          <a:ln w="9525">
            <a:noFill/>
            <a:miter lim="800000"/>
            <a:headEnd/>
            <a:tailEnd/>
          </a:ln>
        </p:spPr>
      </p:pic>
      <p:sp>
        <p:nvSpPr>
          <p:cNvPr id="13" name="Rectangle 12"/>
          <p:cNvSpPr/>
          <p:nvPr/>
        </p:nvSpPr>
        <p:spPr>
          <a:xfrm>
            <a:off x="152400" y="5715000"/>
            <a:ext cx="2362200" cy="738664"/>
          </a:xfrm>
          <a:prstGeom prst="rect">
            <a:avLst/>
          </a:prstGeom>
          <a:ln>
            <a:solidFill>
              <a:schemeClr val="tx1"/>
            </a:solidFill>
          </a:ln>
        </p:spPr>
        <p:txBody>
          <a:bodyPr wrap="square">
            <a:spAutoFit/>
          </a:bodyPr>
          <a:lstStyle/>
          <a:p>
            <a:r>
              <a:rPr lang="en-US" sz="1400" i="1" dirty="0" smtClean="0">
                <a:latin typeface="+mj-lt"/>
              </a:rPr>
              <a:t>Tian et al., 2010a,b; Tian et al.,2011; Tian et al.,2012 ; Zhang et al., 2012</a:t>
            </a:r>
          </a:p>
        </p:txBody>
      </p:sp>
      <p:sp>
        <p:nvSpPr>
          <p:cNvPr id="14" name="Rectangle 13"/>
          <p:cNvSpPr/>
          <p:nvPr/>
        </p:nvSpPr>
        <p:spPr>
          <a:xfrm>
            <a:off x="6477000" y="6248400"/>
            <a:ext cx="2590800" cy="523220"/>
          </a:xfrm>
          <a:prstGeom prst="rect">
            <a:avLst/>
          </a:prstGeom>
          <a:ln>
            <a:solidFill>
              <a:schemeClr val="tx1"/>
            </a:solidFill>
          </a:ln>
        </p:spPr>
        <p:txBody>
          <a:bodyPr wrap="square">
            <a:spAutoFit/>
          </a:bodyPr>
          <a:lstStyle/>
          <a:p>
            <a:r>
              <a:rPr lang="en-US" sz="1400" i="1" dirty="0" smtClean="0"/>
              <a:t>Hoffman et al., Ann. Rev., 2011;</a:t>
            </a:r>
          </a:p>
          <a:p>
            <a:r>
              <a:rPr lang="en-US" sz="1400" i="1" dirty="0" smtClean="0"/>
              <a:t>Fennel et al., 2011, 2013</a:t>
            </a:r>
            <a:endParaRPr lang="en-US" sz="1400" i="1" dirty="0"/>
          </a:p>
        </p:txBody>
      </p:sp>
      <p:sp>
        <p:nvSpPr>
          <p:cNvPr id="15" name="Rectangle 14"/>
          <p:cNvSpPr/>
          <p:nvPr/>
        </p:nvSpPr>
        <p:spPr>
          <a:xfrm>
            <a:off x="4572000" y="6248400"/>
            <a:ext cx="1866793" cy="523220"/>
          </a:xfrm>
          <a:prstGeom prst="rect">
            <a:avLst/>
          </a:prstGeom>
          <a:ln>
            <a:solidFill>
              <a:schemeClr val="tx1"/>
            </a:solidFill>
          </a:ln>
        </p:spPr>
        <p:txBody>
          <a:bodyPr wrap="square">
            <a:spAutoFit/>
          </a:bodyPr>
          <a:lstStyle/>
          <a:p>
            <a:r>
              <a:rPr lang="en-US" sz="1400" i="1" dirty="0" smtClean="0">
                <a:latin typeface="Calibri" pitchFamily="34" charset="0"/>
              </a:rPr>
              <a:t>Hyun and He (2010); </a:t>
            </a:r>
          </a:p>
          <a:p>
            <a:r>
              <a:rPr lang="en-US" sz="1400" i="1" dirty="0" smtClean="0">
                <a:latin typeface="Calibri" pitchFamily="34" charset="0"/>
              </a:rPr>
              <a:t>Xue et al., 2013, 2014</a:t>
            </a:r>
            <a:endParaRPr lang="en-US" sz="1400" i="1" dirty="0">
              <a:latin typeface="Calibri" pitchFamily="34" charset="0"/>
            </a:endParaRPr>
          </a:p>
        </p:txBody>
      </p:sp>
      <p:cxnSp>
        <p:nvCxnSpPr>
          <p:cNvPr id="17" name="Straight Arrow Connector 16"/>
          <p:cNvCxnSpPr/>
          <p:nvPr/>
        </p:nvCxnSpPr>
        <p:spPr>
          <a:xfrm flipV="1">
            <a:off x="2819400" y="2438400"/>
            <a:ext cx="762000" cy="609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5943600" y="4114800"/>
            <a:ext cx="1219200" cy="381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170000" y="170000"/>
                                    </p:animScale>
                                  </p:childTnLst>
                                </p:cTn>
                              </p:par>
                              <p:par>
                                <p:cTn id="7" presetID="10" presetClass="exit" presetSubtype="0" fill="hold" nodeType="withEffect">
                                  <p:stCondLst>
                                    <p:cond delay="0"/>
                                  </p:stCondLst>
                                  <p:childTnLst>
                                    <p:animEffect transition="out" filter="fade">
                                      <p:cBhvr>
                                        <p:cTn id="8" dur="2000"/>
                                        <p:tgtEl>
                                          <p:spTgt spid="10"/>
                                        </p:tgtEl>
                                      </p:cBhvr>
                                    </p:animEffect>
                                    <p:set>
                                      <p:cBhvr>
                                        <p:cTn id="9" dur="1" fill="hold">
                                          <p:stCondLst>
                                            <p:cond delay="1999"/>
                                          </p:stCondLst>
                                        </p:cTn>
                                        <p:tgtEl>
                                          <p:spTgt spid="10"/>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2000"/>
                                        <p:tgtEl>
                                          <p:spTgt spid="11"/>
                                        </p:tgtEl>
                                      </p:cBhvr>
                                    </p:animEffect>
                                    <p:set>
                                      <p:cBhvr>
                                        <p:cTn id="15" dur="1" fill="hold">
                                          <p:stCondLst>
                                            <p:cond delay="1999"/>
                                          </p:stCondLst>
                                        </p:cTn>
                                        <p:tgtEl>
                                          <p:spTgt spid="11"/>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2000"/>
                                        <p:tgtEl>
                                          <p:spTgt spid="8"/>
                                        </p:tgtEl>
                                      </p:cBhvr>
                                    </p:animEffect>
                                    <p:set>
                                      <p:cBhvr>
                                        <p:cTn id="18" dur="1" fill="hold">
                                          <p:stCondLst>
                                            <p:cond delay="1999"/>
                                          </p:stCondLst>
                                        </p:cTn>
                                        <p:tgtEl>
                                          <p:spTgt spid="8"/>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2000"/>
                                        <p:tgtEl>
                                          <p:spTgt spid="6"/>
                                        </p:tgtEl>
                                      </p:cBhvr>
                                    </p:animEffect>
                                    <p:set>
                                      <p:cBhvr>
                                        <p:cTn id="21" dur="1" fill="hold">
                                          <p:stCondLst>
                                            <p:cond delay="1999"/>
                                          </p:stCondLst>
                                        </p:cTn>
                                        <p:tgtEl>
                                          <p:spTgt spid="6"/>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2000"/>
                                        <p:tgtEl>
                                          <p:spTgt spid="12"/>
                                        </p:tgtEl>
                                      </p:cBhvr>
                                    </p:animEffect>
                                    <p:set>
                                      <p:cBhvr>
                                        <p:cTn id="24" dur="1" fill="hold">
                                          <p:stCondLst>
                                            <p:cond delay="1999"/>
                                          </p:stCondLst>
                                        </p:cTn>
                                        <p:tgtEl>
                                          <p:spTgt spid="12"/>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2000"/>
                                        <p:tgtEl>
                                          <p:spTgt spid="14"/>
                                        </p:tgtEl>
                                      </p:cBhvr>
                                    </p:animEffect>
                                    <p:set>
                                      <p:cBhvr>
                                        <p:cTn id="27" dur="1" fill="hold">
                                          <p:stCondLst>
                                            <p:cond delay="1999"/>
                                          </p:stCondLst>
                                        </p:cTn>
                                        <p:tgtEl>
                                          <p:spTgt spid="1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2000"/>
                                        <p:tgtEl>
                                          <p:spTgt spid="18"/>
                                        </p:tgtEl>
                                      </p:cBhvr>
                                    </p:animEffect>
                                    <p:set>
                                      <p:cBhvr>
                                        <p:cTn id="30" dur="1" fill="hold">
                                          <p:stCondLst>
                                            <p:cond delay="1999"/>
                                          </p:stCondLst>
                                        </p:cTn>
                                        <p:tgtEl>
                                          <p:spTgt spid="18"/>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2000"/>
                                        <p:tgtEl>
                                          <p:spTgt spid="17"/>
                                        </p:tgtEl>
                                      </p:cBhvr>
                                    </p:animEffect>
                                    <p:set>
                                      <p:cBhvr>
                                        <p:cTn id="33" dur="1" fill="hold">
                                          <p:stCondLst>
                                            <p:cond delay="1999"/>
                                          </p:stCondLst>
                                        </p:cTn>
                                        <p:tgtEl>
                                          <p:spTgt spid="17"/>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2000"/>
                                        <p:tgtEl>
                                          <p:spTgt spid="13"/>
                                        </p:tgtEl>
                                      </p:cBhvr>
                                    </p:animEffect>
                                    <p:set>
                                      <p:cBhvr>
                                        <p:cTn id="36" dur="1" fill="hold">
                                          <p:stCondLst>
                                            <p:cond delay="1999"/>
                                          </p:stCondLst>
                                        </p:cTn>
                                        <p:tgtEl>
                                          <p:spTgt spid="13"/>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2000"/>
                                        <p:tgtEl>
                                          <p:spTgt spid="14"/>
                                        </p:tgtEl>
                                      </p:cBhvr>
                                    </p:animEffect>
                                    <p:set>
                                      <p:cBhvr>
                                        <p:cTn id="39" dur="1" fill="hold">
                                          <p:stCondLst>
                                            <p:cond delay="1999"/>
                                          </p:stCondLst>
                                        </p:cTn>
                                        <p:tgtEl>
                                          <p:spTgt spid="14"/>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2000"/>
                                        <p:tgtEl>
                                          <p:spTgt spid="15"/>
                                        </p:tgtEl>
                                      </p:cBhvr>
                                    </p:animEffect>
                                    <p:set>
                                      <p:cBhvr>
                                        <p:cTn id="42"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3" grpId="0" animBg="1"/>
      <p:bldP spid="14" grpId="0" animBg="1"/>
      <p:bldP spid="14" grpId="1"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lvl="1" algn="ctr" rtl="0">
              <a:spcBef>
                <a:spcPct val="0"/>
              </a:spcBef>
            </a:pPr>
            <a:r>
              <a:rPr lang="en-US" sz="3200" dirty="0" smtClean="0"/>
              <a:t>Approach:  Dynamic Land Ecosystem Model</a:t>
            </a:r>
            <a:endParaRPr lang="en-US" sz="2800" dirty="0"/>
          </a:p>
        </p:txBody>
      </p:sp>
      <p:sp>
        <p:nvSpPr>
          <p:cNvPr id="3" name="Content Placeholder 2"/>
          <p:cNvSpPr>
            <a:spLocks noGrp="1"/>
          </p:cNvSpPr>
          <p:nvPr>
            <p:ph idx="1"/>
          </p:nvPr>
        </p:nvSpPr>
        <p:spPr>
          <a:xfrm>
            <a:off x="457200" y="990600"/>
            <a:ext cx="8229600" cy="4525963"/>
          </a:xfrm>
        </p:spPr>
        <p:txBody>
          <a:bodyPr>
            <a:noAutofit/>
          </a:bodyPr>
          <a:lstStyle/>
          <a:p>
            <a:pPr>
              <a:spcBef>
                <a:spcPts val="0"/>
              </a:spcBef>
            </a:pPr>
            <a:endParaRPr lang="en-US" sz="2400" dirty="0" smtClean="0"/>
          </a:p>
        </p:txBody>
      </p:sp>
      <p:sp>
        <p:nvSpPr>
          <p:cNvPr id="12" name="Rectangle 11"/>
          <p:cNvSpPr/>
          <p:nvPr/>
        </p:nvSpPr>
        <p:spPr>
          <a:xfrm>
            <a:off x="3810000" y="6224875"/>
            <a:ext cx="5181600" cy="307777"/>
          </a:xfrm>
          <a:prstGeom prst="rect">
            <a:avLst/>
          </a:prstGeom>
        </p:spPr>
        <p:txBody>
          <a:bodyPr wrap="square">
            <a:spAutoFit/>
          </a:bodyPr>
          <a:lstStyle/>
          <a:p>
            <a:r>
              <a:rPr lang="en-US" sz="1400" i="1" dirty="0" smtClean="0">
                <a:latin typeface="+mj-lt"/>
              </a:rPr>
              <a:t>Tian et al., 2010a,b; Tian et al.,2011, Tian et al.,2012, Tao et al. 2013</a:t>
            </a:r>
          </a:p>
        </p:txBody>
      </p:sp>
      <p:sp>
        <p:nvSpPr>
          <p:cNvPr id="14" name="Rectangle 13"/>
          <p:cNvSpPr/>
          <p:nvPr/>
        </p:nvSpPr>
        <p:spPr>
          <a:xfrm>
            <a:off x="95034" y="6443246"/>
            <a:ext cx="3791166" cy="338554"/>
          </a:xfrm>
          <a:prstGeom prst="rect">
            <a:avLst/>
          </a:prstGeom>
        </p:spPr>
        <p:txBody>
          <a:bodyPr wrap="none">
            <a:spAutoFit/>
          </a:bodyPr>
          <a:lstStyle/>
          <a:p>
            <a:r>
              <a:rPr lang="en-US" sz="1600" dirty="0" smtClean="0">
                <a:latin typeface="+mj-lt"/>
              </a:rPr>
              <a:t>Dynamic Land-Ecosystem Model (DLEM2.0)</a:t>
            </a:r>
            <a:endParaRPr lang="en-US" sz="1600" dirty="0">
              <a:latin typeface="+mj-lt"/>
            </a:endParaRPr>
          </a:p>
        </p:txBody>
      </p:sp>
      <p:pic>
        <p:nvPicPr>
          <p:cNvPr id="7" name="Picture 6"/>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62000" y="914400"/>
            <a:ext cx="7162800" cy="5334000"/>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pPr lvl="1" algn="ctr" rtl="0">
              <a:spcBef>
                <a:spcPct val="0"/>
              </a:spcBef>
            </a:pPr>
            <a:r>
              <a:rPr lang="en-US" sz="3600" dirty="0" smtClean="0"/>
              <a:t>Terrestrial Domain:  Mississippi-Atchafalaya Basin</a:t>
            </a:r>
            <a:endParaRPr lang="en-US" sz="2800" dirty="0"/>
          </a:p>
        </p:txBody>
      </p:sp>
      <p:sp>
        <p:nvSpPr>
          <p:cNvPr id="3" name="Content Placeholder 2"/>
          <p:cNvSpPr>
            <a:spLocks noGrp="1"/>
          </p:cNvSpPr>
          <p:nvPr>
            <p:ph idx="1"/>
          </p:nvPr>
        </p:nvSpPr>
        <p:spPr>
          <a:xfrm>
            <a:off x="152400" y="1447800"/>
            <a:ext cx="2895600" cy="4525963"/>
          </a:xfrm>
        </p:spPr>
        <p:txBody>
          <a:bodyPr>
            <a:noAutofit/>
          </a:bodyPr>
          <a:lstStyle/>
          <a:p>
            <a:pPr>
              <a:spcBef>
                <a:spcPts val="0"/>
              </a:spcBef>
            </a:pPr>
            <a:r>
              <a:rPr lang="en-US" sz="2200" dirty="0" smtClean="0"/>
              <a:t>The drainage basin for the Mississippi-Atchafalaya river system covers 41% of the conterminous U.S. </a:t>
            </a:r>
          </a:p>
          <a:p>
            <a:pPr>
              <a:spcBef>
                <a:spcPts val="0"/>
              </a:spcBef>
            </a:pPr>
            <a:r>
              <a:rPr lang="en-US" sz="2200" dirty="0" smtClean="0"/>
              <a:t>Among the ten largest rivers in the world with respect to water and sediment discharge and the largest in the North American continent</a:t>
            </a:r>
          </a:p>
        </p:txBody>
      </p:sp>
      <p:pic>
        <p:nvPicPr>
          <p:cNvPr id="7" name="Picture 6"/>
          <p:cNvPicPr>
            <a:picLocks noChangeAspect="1"/>
          </p:cNvPicPr>
          <p:nvPr/>
        </p:nvPicPr>
        <p:blipFill rotWithShape="1">
          <a:blip r:embed="rId2" cstate="print">
            <a:extLst>
              <a:ext uri="{28A0092B-C50C-407E-A947-70E740481C1C}">
                <a14:useLocalDpi xmlns="" xmlns:a14="http://schemas.microsoft.com/office/drawing/2010/main" val="0"/>
              </a:ext>
            </a:extLst>
          </a:blip>
          <a:srcRect l="8491" t="28486" r="943" b="20480"/>
          <a:stretch/>
        </p:blipFill>
        <p:spPr>
          <a:xfrm>
            <a:off x="2958737" y="1447800"/>
            <a:ext cx="5956662" cy="4343400"/>
          </a:xfrm>
          <a:prstGeom prst="rect">
            <a:avLst/>
          </a:prstGeom>
        </p:spPr>
      </p:pic>
      <p:sp>
        <p:nvSpPr>
          <p:cNvPr id="6" name="TextBox 5"/>
          <p:cNvSpPr txBox="1"/>
          <p:nvPr/>
        </p:nvSpPr>
        <p:spPr>
          <a:xfrm>
            <a:off x="7696200" y="5726668"/>
            <a:ext cx="1143000" cy="369332"/>
          </a:xfrm>
          <a:prstGeom prst="rect">
            <a:avLst/>
          </a:prstGeom>
          <a:noFill/>
        </p:spPr>
        <p:txBody>
          <a:bodyPr wrap="square" rtlCol="0">
            <a:spAutoFit/>
          </a:bodyPr>
          <a:lstStyle/>
          <a:p>
            <a:r>
              <a:rPr lang="en-US" i="1" dirty="0" smtClean="0"/>
              <a:t>Tian et al.</a:t>
            </a:r>
            <a:endParaRPr lang="en-US" i="1" dirty="0"/>
          </a:p>
        </p:txBody>
      </p:sp>
      <p:sp>
        <p:nvSpPr>
          <p:cNvPr id="8" name="TextBox 7"/>
          <p:cNvSpPr txBox="1"/>
          <p:nvPr/>
        </p:nvSpPr>
        <p:spPr>
          <a:xfrm>
            <a:off x="2438400" y="6096000"/>
            <a:ext cx="6705600" cy="338554"/>
          </a:xfrm>
          <a:prstGeom prst="rect">
            <a:avLst/>
          </a:prstGeom>
          <a:noFill/>
        </p:spPr>
        <p:txBody>
          <a:bodyPr wrap="square" rtlCol="0">
            <a:spAutoFit/>
          </a:bodyPr>
          <a:lstStyle/>
          <a:p>
            <a:r>
              <a:rPr lang="en-US" sz="1600" dirty="0" smtClean="0"/>
              <a:t>Contemporary land cover distribution across Mississippi-Atchafalaya river basin</a:t>
            </a:r>
            <a:endParaRPr lang="en-US" sz="16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3378</TotalTime>
  <Words>1456</Words>
  <Application>Microsoft Office PowerPoint</Application>
  <PresentationFormat>On-screen Show (4:3)</PresentationFormat>
  <Paragraphs>273</Paragraphs>
  <Slides>25</Slides>
  <Notes>5</Notes>
  <HiddenSlides>1</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Development of observational tools and coupled models of land-ocean-atmospheric fluxes and exchanges in the Mississippi River watershed and Gulf of Mexico in support of carbon management</vt:lpstr>
      <vt:lpstr>Acknowledgements</vt:lpstr>
      <vt:lpstr>Overview</vt:lpstr>
      <vt:lpstr>Recognized Importance of Coastal Carbon in Assessing Global Carbon Budgets</vt:lpstr>
      <vt:lpstr>Introduction:  Uncertainties in Coastal Carbon Budgets</vt:lpstr>
      <vt:lpstr>Project Objectives</vt:lpstr>
      <vt:lpstr>Approach:  Coupled Terrestrial-Ocean Models</vt:lpstr>
      <vt:lpstr>Approach:  Dynamic Land Ecosystem Model</vt:lpstr>
      <vt:lpstr>Terrestrial Domain:  Mississippi-Atchafalaya Basin</vt:lpstr>
      <vt:lpstr>Slide 10</vt:lpstr>
      <vt:lpstr>Model Validation</vt:lpstr>
      <vt:lpstr>Slide 12</vt:lpstr>
      <vt:lpstr>Slide 13</vt:lpstr>
      <vt:lpstr>Slide 14</vt:lpstr>
      <vt:lpstr>Approach:  SABGOM</vt:lpstr>
      <vt:lpstr>Ship-based Observations</vt:lpstr>
      <vt:lpstr>Slide 17</vt:lpstr>
      <vt:lpstr>Slide 18</vt:lpstr>
      <vt:lpstr>Model Validation</vt:lpstr>
      <vt:lpstr>Example of Model Output:  Seasonal mean ΔpCO2  in surface water  (ppm)</vt:lpstr>
      <vt:lpstr>Evaluation of Uncertainty</vt:lpstr>
      <vt:lpstr>Coupled  Model Simulations:  1904-1910 vs. 2004-2010</vt:lpstr>
      <vt:lpstr>Next Steps</vt:lpstr>
      <vt:lpstr>Future Applications</vt:lpstr>
      <vt:lpstr>Slide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Management of Coastal Environments Through Coupled Terrestrial-Coastal Ocean Models</dc:title>
  <dc:creator>slohrenz2</dc:creator>
  <cp:lastModifiedBy>sel</cp:lastModifiedBy>
  <cp:revision>175</cp:revision>
  <dcterms:created xsi:type="dcterms:W3CDTF">2012-11-29T23:36:48Z</dcterms:created>
  <dcterms:modified xsi:type="dcterms:W3CDTF">2014-11-12T17:12:19Z</dcterms:modified>
</cp:coreProperties>
</file>